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4" r:id="rId3"/>
    <p:sldMasterId id="2147483743" r:id="rId4"/>
    <p:sldMasterId id="2147483796" r:id="rId5"/>
  </p:sldMasterIdLst>
  <p:notesMasterIdLst>
    <p:notesMasterId r:id="rId31"/>
  </p:notesMasterIdLst>
  <p:sldIdLst>
    <p:sldId id="276" r:id="rId6"/>
    <p:sldId id="257" r:id="rId7"/>
    <p:sldId id="258" r:id="rId8"/>
    <p:sldId id="284" r:id="rId9"/>
    <p:sldId id="285" r:id="rId10"/>
    <p:sldId id="286" r:id="rId11"/>
    <p:sldId id="287" r:id="rId12"/>
    <p:sldId id="288" r:id="rId13"/>
    <p:sldId id="279" r:id="rId14"/>
    <p:sldId id="280" r:id="rId15"/>
    <p:sldId id="282" r:id="rId16"/>
    <p:sldId id="283" r:id="rId17"/>
    <p:sldId id="281" r:id="rId18"/>
    <p:sldId id="278" r:id="rId19"/>
    <p:sldId id="277" r:id="rId20"/>
    <p:sldId id="289" r:id="rId21"/>
    <p:sldId id="290" r:id="rId22"/>
    <p:sldId id="291" r:id="rId23"/>
    <p:sldId id="292" r:id="rId24"/>
    <p:sldId id="293" r:id="rId25"/>
    <p:sldId id="273" r:id="rId26"/>
    <p:sldId id="294" r:id="rId27"/>
    <p:sldId id="295" r:id="rId28"/>
    <p:sldId id="272"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A9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4630" autoAdjust="0"/>
  </p:normalViewPr>
  <p:slideViewPr>
    <p:cSldViewPr snapToGrid="0">
      <p:cViewPr varScale="1">
        <p:scale>
          <a:sx n="110" d="100"/>
          <a:sy n="110" d="100"/>
        </p:scale>
        <p:origin x="576" y="102"/>
      </p:cViewPr>
      <p:guideLst/>
    </p:cSldViewPr>
  </p:slideViewPr>
  <p:notesTextViewPr>
    <p:cViewPr>
      <p:scale>
        <a:sx n="3" d="2"/>
        <a:sy n="3" d="2"/>
      </p:scale>
      <p:origin x="0" y="0"/>
    </p:cViewPr>
  </p:notesTextViewPr>
  <p:sorterViewPr>
    <p:cViewPr>
      <p:scale>
        <a:sx n="150" d="100"/>
        <a:sy n="150" d="100"/>
      </p:scale>
      <p:origin x="0" y="-114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A1202-6628-435F-B36A-DCA759C02C70}" type="datetimeFigureOut">
              <a:rPr lang="en-US" smtClean="0"/>
              <a:t>10/5/2018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71E1A-2B64-4851-98FF-12DD0F41B92C}" type="slidenum">
              <a:rPr lang="en-US" smtClean="0"/>
              <a:t>‹#›</a:t>
            </a:fld>
            <a:endParaRPr lang="en-US"/>
          </a:p>
        </p:txBody>
      </p:sp>
    </p:spTree>
    <p:extLst>
      <p:ext uri="{BB962C8B-B14F-4D97-AF65-F5344CB8AC3E}">
        <p14:creationId xmlns:p14="http://schemas.microsoft.com/office/powerpoint/2010/main" val="504539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a:t>
            </a:r>
            <a:r>
              <a:rPr lang="en-US" i="1" baseline="0" dirty="0" err="1" smtClean="0"/>
              <a:t>DropBox</a:t>
            </a:r>
            <a:r>
              <a:rPr lang="en-US" i="1" baseline="0" dirty="0" smtClean="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1" kern="1200" dirty="0" smtClean="0">
                <a:solidFill>
                  <a:schemeClr val="tx1"/>
                </a:solidFill>
                <a:effectLst/>
                <a:latin typeface="+mn-lt"/>
                <a:ea typeface="+mn-ea"/>
                <a:cs typeface="+mn-cs"/>
                <a:sym typeface="Calibri"/>
              </a:rPr>
              <a:t>The module number is listed in the title and explicit instructions for downloading the PPT are</a:t>
            </a:r>
            <a:r>
              <a:rPr lang="en-US" sz="1200" b="0" i="1" kern="1200" baseline="0" dirty="0" smtClean="0">
                <a:solidFill>
                  <a:schemeClr val="tx1"/>
                </a:solidFill>
                <a:effectLst/>
                <a:latin typeface="+mn-lt"/>
                <a:ea typeface="+mn-ea"/>
                <a:cs typeface="+mn-cs"/>
                <a:sym typeface="Calibri"/>
              </a:rPr>
              <a:t> mentioned in the notes.</a:t>
            </a:r>
            <a:endParaRPr lang="en-US" sz="1200" b="0" i="1" kern="1200" dirty="0" smtClean="0">
              <a:solidFill>
                <a:schemeClr val="tx1"/>
              </a:solidFill>
              <a:effectLst/>
              <a:latin typeface="+mn-lt"/>
              <a:ea typeface="+mn-ea"/>
              <a:cs typeface="+mn-cs"/>
              <a:sym typeface="Calibri"/>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may have to adjust the title font size or increase the size of the text box to make things fit.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Module X of [COURSE_NAME] Technical</a:t>
            </a:r>
            <a:r>
              <a:rPr lang="en-US" sz="1200" b="1" kern="1200" baseline="0" dirty="0" smtClean="0">
                <a:solidFill>
                  <a:schemeClr val="tx1"/>
                </a:solidFill>
                <a:effectLst/>
                <a:latin typeface="+mn-lt"/>
                <a:ea typeface="+mn-ea"/>
                <a:cs typeface="+mn-cs"/>
                <a:sym typeface="Calibri"/>
              </a:rPr>
              <a:t> Overview Training, Level 300.</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b="0" i="1" kern="1200" baseline="0" dirty="0" smtClean="0">
                <a:solidFill>
                  <a:schemeClr val="tx1"/>
                </a:solidFill>
                <a:effectLst/>
                <a:latin typeface="+mn-lt"/>
                <a:ea typeface="+mn-ea"/>
                <a:cs typeface="+mn-cs"/>
                <a:sym typeface="Calibri"/>
              </a:rPr>
              <a:t>[If this is the </a:t>
            </a:r>
            <a:r>
              <a:rPr lang="en-US" sz="1200" b="0" i="1" u="sng" kern="1200" baseline="0" dirty="0" smtClean="0">
                <a:solidFill>
                  <a:schemeClr val="tx1"/>
                </a:solidFill>
                <a:effectLst/>
                <a:latin typeface="+mn-lt"/>
                <a:ea typeface="+mn-ea"/>
                <a:cs typeface="+mn-cs"/>
                <a:sym typeface="Calibri"/>
              </a:rPr>
              <a:t>first module</a:t>
            </a:r>
            <a:r>
              <a:rPr lang="en-US" sz="1200" b="0" i="1" kern="1200" baseline="0" dirty="0" smtClean="0">
                <a:solidFill>
                  <a:schemeClr val="tx1"/>
                </a:solidFill>
                <a:effectLst/>
                <a:latin typeface="+mn-lt"/>
                <a:ea typeface="+mn-ea"/>
                <a:cs typeface="+mn-cs"/>
                <a:sym typeface="Calibri"/>
              </a:rPr>
              <a:t>, mention: “There are X modules in this course that explore detailed technical information about PRODUCT_NAME”]</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and click to download the presentation. </a:t>
            </a:r>
            <a:r>
              <a:rPr lang="en-US" sz="1200" kern="1200" dirty="0" smtClean="0">
                <a:solidFill>
                  <a:schemeClr val="tx1"/>
                </a:solidFill>
                <a:effectLst/>
                <a:latin typeface="+mn-lt"/>
                <a:ea typeface="+mn-ea"/>
                <a:cs typeface="+mn-cs"/>
                <a:sym typeface="Calibri"/>
              </a:rPr>
              <a:t>This is very useful when you later prepare for the comprehensive Certification Exam.</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258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2913" y="400050"/>
            <a:ext cx="4803775" cy="2701925"/>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hangingPunct="0"/>
            <a:fld id="{65D30732-1B40-4DA3-B6F0-E5B76912E826}" type="slidenum">
              <a:rPr lang="en-US" kern="0">
                <a:solidFill>
                  <a:srgbClr val="212E35"/>
                </a:solidFill>
                <a:sym typeface="Calibri"/>
              </a:rPr>
              <a:pPr hangingPunct="0"/>
              <a:t>2</a:t>
            </a:fld>
            <a:endParaRPr lang="en-US" kern="0" dirty="0">
              <a:solidFill>
                <a:srgbClr val="212E35"/>
              </a:solidFill>
              <a:sym typeface="Calibri"/>
            </a:endParaRPr>
          </a:p>
        </p:txBody>
      </p:sp>
    </p:spTree>
    <p:extLst>
      <p:ext uri="{BB962C8B-B14F-4D97-AF65-F5344CB8AC3E}">
        <p14:creationId xmlns:p14="http://schemas.microsoft.com/office/powerpoint/2010/main" val="150003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956D5C-5EF9-4233-82C8-1D8C4F6E2EDC}"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0078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Service-now traps to set:</a:t>
            </a:r>
          </a:p>
          <a:p>
            <a:pPr marL="342900" marR="0" lvl="0" indent="-342900" algn="l" defTabSz="914400" rtl="0" eaLnBrk="1" fontAlgn="auto" latinLnBrk="0" hangingPunct="1">
              <a:lnSpc>
                <a:spcPct val="100000"/>
              </a:lnSpc>
              <a:spcBef>
                <a:spcPts val="0"/>
              </a:spcBef>
              <a:spcAft>
                <a:spcPts val="0"/>
              </a:spcAft>
              <a:buClrTx/>
              <a:buSzPct val="25000"/>
              <a:buFont typeface="+mj-lt"/>
              <a:buAutoNum type="arabicPeriod"/>
              <a:tabLst/>
              <a:defRPr/>
            </a:pPr>
            <a:r>
              <a:rPr lang="en-US" dirty="0" smtClean="0"/>
              <a:t>Big Data Analytics are imperative per Gartner.  Clarify that it is not the same as the Reporting analytics in Service-now. Our Big Data Analytics is a key differentiator against all of our competitors.</a:t>
            </a:r>
          </a:p>
          <a:p>
            <a:pPr marL="342900" indent="-342900">
              <a:spcBef>
                <a:spcPts val="0"/>
              </a:spcBef>
              <a:buFont typeface="+mj-lt"/>
              <a:buAutoNum type="arabicPeriod"/>
            </a:pPr>
            <a:endParaRPr lang="en-US" dirty="0" smtClean="0"/>
          </a:p>
          <a:p>
            <a:pPr marL="342900" marR="0" lvl="0" indent="-342900" algn="l" defTabSz="914400" rtl="0" eaLnBrk="1" fontAlgn="auto" latinLnBrk="0" hangingPunct="1">
              <a:lnSpc>
                <a:spcPct val="100000"/>
              </a:lnSpc>
              <a:spcBef>
                <a:spcPts val="0"/>
              </a:spcBef>
              <a:spcAft>
                <a:spcPts val="0"/>
              </a:spcAft>
              <a:buClrTx/>
              <a:buSzPct val="25000"/>
              <a:buFont typeface="+mj-lt"/>
              <a:buAutoNum type="arabicPeriod"/>
              <a:tabLst/>
              <a:defRPr/>
            </a:pPr>
            <a:r>
              <a:rPr lang="en-US" dirty="0" smtClean="0"/>
              <a:t>Have Service-now reference accounts been able to negotiate a renewal without major pricing changes? We hear that recent pricing changes have resulted in significant price increases or confusing to negotiate at renewal time.</a:t>
            </a:r>
          </a:p>
          <a:p>
            <a:pPr marL="342900" indent="-342900">
              <a:spcBef>
                <a:spcPts val="0"/>
              </a:spcBef>
              <a:buFont typeface="+mj-lt"/>
              <a:buAutoNum type="arabicPeriod"/>
            </a:pPr>
            <a:endParaRPr lang="en-US" dirty="0" smtClean="0"/>
          </a:p>
          <a:p>
            <a:pPr marL="342900" marR="0" lvl="0" indent="-342900" algn="l" defTabSz="914400" rtl="0" eaLnBrk="1" fontAlgn="auto" latinLnBrk="0" hangingPunct="1">
              <a:lnSpc>
                <a:spcPct val="100000"/>
              </a:lnSpc>
              <a:spcBef>
                <a:spcPts val="0"/>
              </a:spcBef>
              <a:spcAft>
                <a:spcPts val="0"/>
              </a:spcAft>
              <a:buClrTx/>
              <a:buSzPct val="25000"/>
              <a:buFont typeface="+mj-lt"/>
              <a:buAutoNum type="arabicPeriod"/>
              <a:tabLst/>
              <a:defRPr/>
            </a:pPr>
            <a:r>
              <a:rPr lang="en-US" dirty="0" smtClean="0"/>
              <a:t>No concurrent user licensing can make it more expensive.   Also, how are self-service approvers licensed? We believe that self-service approvers do require licensing.</a:t>
            </a:r>
          </a:p>
          <a:p>
            <a:pPr marL="342900" indent="-342900">
              <a:spcBef>
                <a:spcPts val="0"/>
              </a:spcBef>
              <a:buFont typeface="+mj-lt"/>
              <a:buAutoNum type="arabicPeriod"/>
            </a:pPr>
            <a:endParaRPr lang="en-US" dirty="0" smtClean="0"/>
          </a:p>
          <a:p>
            <a:endParaRPr lang="en-US" dirty="0"/>
          </a:p>
        </p:txBody>
      </p:sp>
      <p:sp>
        <p:nvSpPr>
          <p:cNvPr id="4" name="Footer Placeholder 3"/>
          <p:cNvSpPr>
            <a:spLocks noGrp="1"/>
          </p:cNvSpPr>
          <p:nvPr>
            <p:ph type="ftr" sz="quarter" idx="10"/>
          </p:nvPr>
        </p:nvSpPr>
        <p:spPr>
          <a:xfrm>
            <a:off x="381000" y="8686800"/>
            <a:ext cx="4876800" cy="227013"/>
          </a:xfrm>
          <a:prstGeom prst="rect">
            <a:avLst/>
          </a:prstGeom>
        </p:spPr>
        <p:txBody>
          <a:bodyPr/>
          <a:lstStyle/>
          <a:p>
            <a:pPr hangingPunct="0"/>
            <a:r>
              <a:rPr lang="en-US" kern="0" dirty="0">
                <a:solidFill>
                  <a:srgbClr val="212E35"/>
                </a:solidFill>
                <a:sym typeface="Calibri"/>
              </a:rPr>
              <a:t>Micro Focus Company Confidential for internal and partner use only</a:t>
            </a:r>
          </a:p>
        </p:txBody>
      </p:sp>
      <p:sp>
        <p:nvSpPr>
          <p:cNvPr id="5" name="Slide Number Placeholder 4"/>
          <p:cNvSpPr>
            <a:spLocks noGrp="1"/>
          </p:cNvSpPr>
          <p:nvPr>
            <p:ph type="sldNum" sz="quarter" idx="11"/>
          </p:nvPr>
        </p:nvSpPr>
        <p:spPr>
          <a:xfrm>
            <a:off x="5867400" y="8686800"/>
            <a:ext cx="609600" cy="227013"/>
          </a:xfrm>
          <a:prstGeom prst="rect">
            <a:avLst/>
          </a:prstGeom>
        </p:spPr>
        <p:txBody>
          <a:bodyPr/>
          <a:lstStyle/>
          <a:p>
            <a:pPr hangingPunct="0"/>
            <a:fld id="{5BFEAE42-E3FE-4405-B7FC-4425D05B92A0}" type="slidenum">
              <a:rPr lang="en-US" kern="0">
                <a:solidFill>
                  <a:srgbClr val="212E35"/>
                </a:solidFill>
                <a:sym typeface="Calibri"/>
              </a:rPr>
              <a:pPr hangingPunct="0"/>
              <a:t>21</a:t>
            </a:fld>
            <a:endParaRPr lang="en-US" kern="0">
              <a:solidFill>
                <a:srgbClr val="212E35"/>
              </a:solidFill>
              <a:sym typeface="Calibri"/>
            </a:endParaRPr>
          </a:p>
        </p:txBody>
      </p:sp>
      <p:sp>
        <p:nvSpPr>
          <p:cNvPr id="6" name="Header Placeholder 5"/>
          <p:cNvSpPr>
            <a:spLocks noGrp="1"/>
          </p:cNvSpPr>
          <p:nvPr>
            <p:ph type="hdr" sz="quarter" idx="12"/>
          </p:nvPr>
        </p:nvSpPr>
        <p:spPr>
          <a:xfrm>
            <a:off x="0" y="0"/>
            <a:ext cx="3733800" cy="458788"/>
          </a:xfrm>
          <a:prstGeom prst="rect">
            <a:avLst/>
          </a:prstGeom>
        </p:spPr>
        <p:txBody>
          <a:bodyPr/>
          <a:lstStyle/>
          <a:p>
            <a:pPr hangingPunct="0"/>
            <a:r>
              <a:rPr lang="en-US" kern="0">
                <a:solidFill>
                  <a:srgbClr val="212E35"/>
                </a:solidFill>
                <a:sym typeface="Calibri"/>
              </a:rPr>
              <a:t>Use Service Manager 9.4x: Technical Configuration</a:t>
            </a:r>
            <a:endParaRPr lang="en-US" kern="0" dirty="0">
              <a:solidFill>
                <a:srgbClr val="212E35"/>
              </a:solidFill>
              <a:sym typeface="Calibri"/>
            </a:endParaRPr>
          </a:p>
        </p:txBody>
      </p:sp>
      <p:sp>
        <p:nvSpPr>
          <p:cNvPr id="7" name="Date Placeholder 6"/>
          <p:cNvSpPr>
            <a:spLocks noGrp="1"/>
          </p:cNvSpPr>
          <p:nvPr>
            <p:ph type="dt" idx="13"/>
          </p:nvPr>
        </p:nvSpPr>
        <p:spPr>
          <a:xfrm>
            <a:off x="3884613" y="0"/>
            <a:ext cx="2971800" cy="458788"/>
          </a:xfrm>
          <a:prstGeom prst="rect">
            <a:avLst/>
          </a:prstGeom>
        </p:spPr>
        <p:txBody>
          <a:bodyPr/>
          <a:lstStyle/>
          <a:p>
            <a:pPr hangingPunct="0"/>
            <a:r>
              <a:rPr lang="en-US" kern="0">
                <a:solidFill>
                  <a:srgbClr val="212E35"/>
                </a:solidFill>
                <a:sym typeface="Calibri"/>
              </a:rPr>
              <a:t>December 2015</a:t>
            </a:r>
            <a:endParaRPr lang="en-US" kern="0" dirty="0">
              <a:solidFill>
                <a:srgbClr val="212E35"/>
              </a:solidFill>
              <a:sym typeface="Calibri"/>
            </a:endParaRPr>
          </a:p>
        </p:txBody>
      </p:sp>
    </p:spTree>
    <p:extLst>
      <p:ext uri="{BB962C8B-B14F-4D97-AF65-F5344CB8AC3E}">
        <p14:creationId xmlns:p14="http://schemas.microsoft.com/office/powerpoint/2010/main" val="75847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925" y="414338"/>
            <a:ext cx="4964113" cy="2794000"/>
          </a:xfrm>
        </p:spPr>
      </p:sp>
      <p:sp>
        <p:nvSpPr>
          <p:cNvPr id="3" name="Notes Placeholder 2"/>
          <p:cNvSpPr>
            <a:spLocks noGrp="1"/>
          </p:cNvSpPr>
          <p:nvPr>
            <p:ph type="body" idx="1"/>
          </p:nvPr>
        </p:nvSpPr>
        <p:spPr/>
        <p:txBody>
          <a:bodyPr/>
          <a:lstStyle/>
          <a:p>
            <a:pPr>
              <a:lnSpc>
                <a:spcPct val="100000"/>
              </a:lnSpc>
              <a:spcBef>
                <a:spcPts val="0"/>
              </a:spcBef>
              <a:spcAft>
                <a:spcPts val="900"/>
              </a:spcAft>
            </a:pPr>
            <a:r>
              <a:rPr lang="en-US" sz="1200" b="1" dirty="0" smtClean="0"/>
              <a:t>Superior</a:t>
            </a:r>
            <a:r>
              <a:rPr lang="en-US" sz="1200" b="1" baseline="0" dirty="0" smtClean="0"/>
              <a:t> discovery: </a:t>
            </a:r>
          </a:p>
          <a:p>
            <a:pPr>
              <a:lnSpc>
                <a:spcPct val="100000"/>
              </a:lnSpc>
              <a:spcBef>
                <a:spcPts val="0"/>
              </a:spcBef>
              <a:spcAft>
                <a:spcPts val="900"/>
              </a:spcAft>
            </a:pPr>
            <a:endParaRPr lang="en-US" sz="1200" b="1" baseline="0" dirty="0" smtClean="0"/>
          </a:p>
          <a:p>
            <a:pPr>
              <a:lnSpc>
                <a:spcPct val="100000"/>
              </a:lnSpc>
              <a:spcBef>
                <a:spcPts val="0"/>
              </a:spcBef>
              <a:spcAft>
                <a:spcPts val="900"/>
              </a:spcAft>
            </a:pPr>
            <a:r>
              <a:rPr lang="en-US" sz="1200" b="1" dirty="0" smtClean="0"/>
              <a:t>Versatile top-down and bottoms-up discovery </a:t>
            </a:r>
            <a:r>
              <a:rPr lang="en-US" sz="1200" dirty="0" smtClean="0"/>
              <a:t>offering </a:t>
            </a:r>
            <a:r>
              <a:rPr lang="en-US" sz="1200" b="1" dirty="0" smtClean="0"/>
              <a:t>agent-based, agent-less, hybrid and passive discovery in one tool </a:t>
            </a:r>
            <a:r>
              <a:rPr lang="en-US" sz="1200" dirty="0" smtClean="0"/>
              <a:t>providing maximum flexibility for any configuration goal of dependency or inventory mapping</a:t>
            </a:r>
          </a:p>
          <a:p>
            <a:pPr>
              <a:lnSpc>
                <a:spcPct val="100000"/>
              </a:lnSpc>
              <a:spcBef>
                <a:spcPts val="0"/>
              </a:spcBef>
              <a:spcAft>
                <a:spcPts val="900"/>
              </a:spcAft>
            </a:pPr>
            <a:r>
              <a:rPr lang="en-US" sz="1200" b="1" dirty="0" smtClean="0"/>
              <a:t>Cloud-ready discovery: </a:t>
            </a:r>
            <a:r>
              <a:rPr lang="en-US" sz="1200" dirty="0" smtClean="0"/>
              <a:t>real-time event based discovery ensures environments are always up-to-date, discovery can exist in the cloud, and rich set of native public cloud discovery capabilities</a:t>
            </a:r>
          </a:p>
          <a:p>
            <a:pPr>
              <a:lnSpc>
                <a:spcPct val="100000"/>
              </a:lnSpc>
              <a:spcBef>
                <a:spcPts val="0"/>
              </a:spcBef>
              <a:spcAft>
                <a:spcPts val="900"/>
              </a:spcAft>
            </a:pPr>
            <a:r>
              <a:rPr lang="en-US" sz="1200" b="1" dirty="0" smtClean="0"/>
              <a:t/>
            </a:r>
            <a:br>
              <a:rPr lang="en-US" sz="1200" b="1" dirty="0" smtClean="0"/>
            </a:br>
            <a:r>
              <a:rPr lang="en-US" sz="1200" b="1" dirty="0" smtClean="0"/>
              <a:t/>
            </a:r>
            <a:br>
              <a:rPr lang="en-US" sz="1200" b="1" dirty="0" smtClean="0"/>
            </a:br>
            <a:r>
              <a:rPr lang="en-US" sz="1200" b="1" dirty="0" smtClean="0"/>
              <a:t>Automated Service Modeling</a:t>
            </a:r>
            <a:r>
              <a:rPr lang="en-US" sz="1200" dirty="0" smtClean="0"/>
              <a:t>: </a:t>
            </a:r>
            <a:r>
              <a:rPr lang="en-US" sz="1200" b="1" dirty="0" smtClean="0"/>
              <a:t>Easy and fast service modeling</a:t>
            </a:r>
            <a:r>
              <a:rPr lang="en-US" sz="1200" dirty="0" smtClean="0"/>
              <a:t> using algorithms and application configuration files to top-down model a business service </a:t>
            </a:r>
            <a:r>
              <a:rPr lang="en-US" sz="1200" b="1" dirty="0" smtClean="0"/>
              <a:t>by just entering the URL of the service. High value as it is included with purchase of UD. </a:t>
            </a:r>
            <a:r>
              <a:rPr lang="en-US" sz="1200" b="0" dirty="0" smtClean="0"/>
              <a:t>This</a:t>
            </a:r>
            <a:r>
              <a:rPr lang="en-US" sz="1200" b="0" baseline="0" dirty="0" smtClean="0"/>
              <a:t> drastically reduces the time it takes to map services within an organization (a process that when done manually could take weeks or months)</a:t>
            </a:r>
            <a:endParaRPr lang="en-US" sz="1200" b="1" dirty="0" smtClean="0"/>
          </a:p>
          <a:p>
            <a:pPr>
              <a:lnSpc>
                <a:spcPct val="100000"/>
              </a:lnSpc>
              <a:spcBef>
                <a:spcPts val="0"/>
              </a:spcBef>
              <a:spcAft>
                <a:spcPts val="900"/>
              </a:spcAft>
            </a:pPr>
            <a:r>
              <a:rPr lang="en-US" sz="1200" b="1" dirty="0" smtClean="0"/>
              <a:t>Machine learning in discovery of software licenses and Oracle-verified license discovery </a:t>
            </a:r>
            <a:r>
              <a:rPr lang="en-US" sz="1200" dirty="0" smtClean="0"/>
              <a:t>provides high depth of detail of software characteristics on deployed systems and drastically reduces</a:t>
            </a:r>
            <a:r>
              <a:rPr lang="en-US" sz="1200" baseline="0" dirty="0" smtClean="0"/>
              <a:t> the amount of time spent by </a:t>
            </a:r>
            <a:r>
              <a:rPr lang="en-US" sz="1200" baseline="0" dirty="0" err="1" smtClean="0"/>
              <a:t>st</a:t>
            </a:r>
            <a:endParaRPr lang="en-US" sz="1200" b="1" dirty="0" smtClean="0"/>
          </a:p>
          <a:p>
            <a:r>
              <a:rPr lang="en-US" b="1" dirty="0" smtClean="0">
                <a:solidFill>
                  <a:prstClr val="black"/>
                </a:solidFill>
              </a:rPr>
              <a:t>Modern</a:t>
            </a:r>
            <a:r>
              <a:rPr lang="en-US" b="1" baseline="0" dirty="0" smtClean="0">
                <a:solidFill>
                  <a:prstClr val="black"/>
                </a:solidFill>
              </a:rPr>
              <a:t> UI:</a:t>
            </a:r>
            <a:r>
              <a:rPr lang="en-US" b="0" baseline="0" dirty="0" smtClean="0">
                <a:solidFill>
                  <a:prstClr val="black"/>
                </a:solidFill>
              </a:rPr>
              <a:t> UCMDB Browser, UCMDB Home, and Probe dashboard greatly simplify CMS administration and onboarding of the product to new users</a:t>
            </a:r>
            <a:endParaRPr lang="en-US" b="1" dirty="0" smtClean="0">
              <a:solidFill>
                <a:prstClr val="black"/>
              </a:solidFill>
            </a:endParaRPr>
          </a:p>
        </p:txBody>
      </p:sp>
      <p:sp>
        <p:nvSpPr>
          <p:cNvPr id="4" name="Slide Number Placeholder 3"/>
          <p:cNvSpPr>
            <a:spLocks noGrp="1"/>
          </p:cNvSpPr>
          <p:nvPr>
            <p:ph type="sldNum" sz="quarter" idx="10"/>
          </p:nvPr>
        </p:nvSpPr>
        <p:spPr/>
        <p:txBody>
          <a:bodyPr/>
          <a:lstStyle/>
          <a:p>
            <a:fld id="{5BFEAE42-E3FE-4405-B7FC-4425D05B92A0}"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383441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70000" lnSpcReduction="20000"/>
          </a:bodyPr>
          <a:lstStyle/>
          <a:p>
            <a:pPr marL="232943" indent="-232943">
              <a:buAutoNum type="arabicParenR"/>
            </a:pPr>
            <a:r>
              <a:rPr lang="en-US" dirty="0" smtClean="0"/>
              <a:t>SaaS vs Non-SaaS Shares</a:t>
            </a:r>
          </a:p>
          <a:p>
            <a:pPr marL="232943" indent="-232943">
              <a:buAutoNum type="arabicParenR"/>
            </a:pPr>
            <a:endParaRPr lang="en-US" dirty="0" smtClean="0"/>
          </a:p>
          <a:p>
            <a:pPr marL="232943" indent="-232943">
              <a:buAutoNum type="arabicParenR"/>
            </a:pPr>
            <a:r>
              <a:rPr lang="en-US" dirty="0" smtClean="0"/>
              <a:t>ServiceNow</a:t>
            </a:r>
            <a:r>
              <a:rPr lang="en-US" baseline="0" dirty="0" smtClean="0"/>
              <a:t> and BMC MQ Leaders while Micro Focus is viewed as niche</a:t>
            </a:r>
          </a:p>
          <a:p>
            <a:pPr marL="232943" indent="-232943">
              <a:buFont typeface="Arial" panose="020B0604020202020204" pitchFamily="34" charset="0"/>
              <a:buChar char="•"/>
            </a:pPr>
            <a:r>
              <a:rPr lang="en-US" dirty="0" smtClean="0"/>
              <a:t>Gartner ITSSM Critical capability reports position Service Anywhere and Service Manager more positively</a:t>
            </a:r>
          </a:p>
          <a:p>
            <a:pPr marL="232943" indent="-232943">
              <a:buFont typeface="Arial" panose="020B0604020202020204" pitchFamily="34" charset="0"/>
              <a:buChar char="•"/>
            </a:pPr>
            <a:r>
              <a:rPr lang="en-US" dirty="0" smtClean="0"/>
              <a:t>Peer review sites such as G2crowd, IT Central Station and even Gartner’s Peer Insight show Micro Focus positively</a:t>
            </a:r>
          </a:p>
          <a:p>
            <a:pPr marL="232943" indent="-232943">
              <a:buFont typeface="Arial" panose="020B0604020202020204" pitchFamily="34" charset="0"/>
              <a:buChar char="•"/>
            </a:pPr>
            <a:r>
              <a:rPr lang="en-US" dirty="0" smtClean="0"/>
              <a:t>Gartner evaluation criteria is 10 years and does not capture Micro Focus Big Data capabilities and derived benefits/value</a:t>
            </a:r>
          </a:p>
          <a:p>
            <a:pPr marL="232943" indent="-232943">
              <a:buFont typeface="Arial" panose="020B0604020202020204" pitchFamily="34" charset="0"/>
              <a:buChar char="•"/>
            </a:pPr>
            <a:r>
              <a:rPr lang="en-US" dirty="0" smtClean="0"/>
              <a:t>Download response document from the sales portal</a:t>
            </a:r>
          </a:p>
          <a:p>
            <a:endParaRPr lang="en-US" dirty="0" smtClean="0"/>
          </a:p>
          <a:p>
            <a:r>
              <a:rPr lang="en-US" dirty="0" smtClean="0"/>
              <a:t>2) Perceived</a:t>
            </a:r>
            <a:r>
              <a:rPr lang="en-US" baseline="0" dirty="0" smtClean="0"/>
              <a:t> Cost &amp; Complexity (</a:t>
            </a:r>
            <a:r>
              <a:rPr lang="en-US" baseline="0" dirty="0" err="1" smtClean="0"/>
              <a:t>on-premise</a:t>
            </a:r>
            <a:r>
              <a:rPr lang="en-US" baseline="0" dirty="0" smtClean="0"/>
              <a:t>)</a:t>
            </a:r>
          </a:p>
          <a:p>
            <a:pPr marL="174708" indent="-174708">
              <a:buFont typeface="Arial" panose="020B0604020202020204" pitchFamily="34" charset="0"/>
              <a:buChar char="•"/>
            </a:pPr>
            <a:r>
              <a:rPr lang="en-US" dirty="0" smtClean="0"/>
              <a:t>Process Designer dramatically simplifies initial configuration and migrations </a:t>
            </a:r>
          </a:p>
          <a:p>
            <a:pPr marL="174708" indent="-174708">
              <a:buFont typeface="Arial" panose="020B0604020202020204" pitchFamily="34" charset="0"/>
              <a:buChar char="•"/>
            </a:pPr>
            <a:r>
              <a:rPr lang="en-US" dirty="0" smtClean="0"/>
              <a:t>SMA Premium suite reduces current multi-product complexity</a:t>
            </a:r>
          </a:p>
          <a:p>
            <a:pPr marL="174708" indent="-174708">
              <a:buFont typeface="Arial" panose="020B0604020202020204" pitchFamily="34" charset="0"/>
              <a:buChar char="•"/>
            </a:pPr>
            <a:r>
              <a:rPr lang="en-US" dirty="0" smtClean="0"/>
              <a:t>SMA suite containerization will improve and simplify solution deployments, maintenance, and the SACM integration</a:t>
            </a:r>
          </a:p>
          <a:p>
            <a:endParaRPr lang="en-US" dirty="0" smtClean="0"/>
          </a:p>
          <a:p>
            <a:pPr marL="0" indent="0">
              <a:buNone/>
            </a:pPr>
            <a:r>
              <a:rPr lang="en-US" dirty="0" smtClean="0"/>
              <a:t>3) Is Micro Focus a safe choice?</a:t>
            </a:r>
          </a:p>
          <a:p>
            <a:pPr marL="174708" indent="-174708">
              <a:buFont typeface="Arial" panose="020B0604020202020204" pitchFamily="34" charset="0"/>
              <a:buChar char="•"/>
            </a:pPr>
            <a:r>
              <a:rPr lang="en-US" dirty="0" smtClean="0"/>
              <a:t>New, innovate capabilities (</a:t>
            </a:r>
            <a:r>
              <a:rPr lang="en-US" dirty="0" err="1" smtClean="0"/>
              <a:t>BigData</a:t>
            </a:r>
            <a:r>
              <a:rPr lang="en-US" dirty="0" smtClean="0"/>
              <a:t>, </a:t>
            </a:r>
            <a:r>
              <a:rPr lang="en-US" dirty="0" err="1" smtClean="0"/>
              <a:t>ChatOps</a:t>
            </a:r>
            <a:r>
              <a:rPr lang="en-US" dirty="0" smtClean="0"/>
              <a:t> &amp; Service Portal) implemented on Service Manager</a:t>
            </a:r>
          </a:p>
          <a:p>
            <a:pPr marL="174708" indent="-174708">
              <a:buFont typeface="Arial" panose="020B0604020202020204" pitchFamily="34" charset="0"/>
              <a:buChar char="•"/>
            </a:pPr>
            <a:r>
              <a:rPr lang="en-US" sz="2000" dirty="0"/>
              <a:t>Micro Focus is the right choice for </a:t>
            </a:r>
            <a:r>
              <a:rPr lang="en-US" sz="2000" dirty="0" smtClean="0"/>
              <a:t>Micro Focus </a:t>
            </a:r>
            <a:r>
              <a:rPr lang="en-US" sz="2000" dirty="0"/>
              <a:t>Software customers</a:t>
            </a:r>
          </a:p>
          <a:p>
            <a:pPr marL="757066" lvl="1" indent="-291179">
              <a:spcAft>
                <a:spcPts val="611"/>
              </a:spcAft>
              <a:buFont typeface="Arial" panose="020B0604020202020204" pitchFamily="34" charset="0"/>
              <a:buChar char="•"/>
            </a:pPr>
            <a:r>
              <a:rPr lang="en-US" sz="2000" dirty="0"/>
              <a:t>Scale – with $4.5B in revenue the combined company will be one of the top 10 software companies</a:t>
            </a:r>
          </a:p>
          <a:p>
            <a:pPr marL="757066" lvl="1" indent="-291179">
              <a:spcAft>
                <a:spcPts val="611"/>
              </a:spcAft>
              <a:buFont typeface="Arial" panose="020B0604020202020204" pitchFamily="34" charset="0"/>
              <a:buChar char="•"/>
            </a:pPr>
            <a:r>
              <a:rPr lang="en-US" sz="2000" dirty="0"/>
              <a:t>Focus – pure-play software company focused on building, selling, and supporting software solutions that bring long-term value to our customers</a:t>
            </a:r>
          </a:p>
          <a:p>
            <a:pPr marL="757066" lvl="1" indent="-291179">
              <a:spcAft>
                <a:spcPts val="611"/>
              </a:spcAft>
              <a:buFont typeface="Arial" panose="020B0604020202020204" pitchFamily="34" charset="0"/>
              <a:buChar char="•"/>
            </a:pPr>
            <a:r>
              <a:rPr lang="en-US" sz="2000" dirty="0"/>
              <a:t>Continuity – complimentary portfolio of products</a:t>
            </a:r>
          </a:p>
          <a:p>
            <a:endParaRPr lang="en-US" dirty="0" smtClean="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hangingPunct="0"/>
            <a:fld id="{AE6B8240-7A11-4972-B193-6BB4B164B7F1}" type="slidenum">
              <a:rPr lang="en-US" kern="0">
                <a:solidFill>
                  <a:prstClr val="black"/>
                </a:solidFill>
                <a:sym typeface="Calibri"/>
              </a:rPr>
              <a:pPr hangingPunct="0"/>
              <a:t>24</a:t>
            </a:fld>
            <a:endParaRPr lang="en-US" kern="0">
              <a:solidFill>
                <a:prstClr val="black"/>
              </a:solidFill>
              <a:sym typeface="Calibri"/>
            </a:endParaRPr>
          </a:p>
        </p:txBody>
      </p:sp>
    </p:spTree>
    <p:extLst>
      <p:ext uri="{BB962C8B-B14F-4D97-AF65-F5344CB8AC3E}">
        <p14:creationId xmlns:p14="http://schemas.microsoft.com/office/powerpoint/2010/main" val="1705020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pPr hangingPunct="0"/>
            <a:fld id="{5BFEAE42-E3FE-4405-B7FC-4425D05B92A0}" type="slidenum">
              <a:rPr lang="en-US" kern="0">
                <a:solidFill>
                  <a:prstClr val="black"/>
                </a:solidFill>
                <a:sym typeface="Calibri"/>
              </a:rPr>
              <a:pPr hangingPunct="0"/>
              <a:t>25</a:t>
            </a:fld>
            <a:endParaRPr lang="en-US" kern="0">
              <a:solidFill>
                <a:prstClr val="black"/>
              </a:solidFill>
              <a:sym typeface="Calibri"/>
            </a:endParaRPr>
          </a:p>
        </p:txBody>
      </p:sp>
    </p:spTree>
    <p:extLst>
      <p:ext uri="{BB962C8B-B14F-4D97-AF65-F5344CB8AC3E}">
        <p14:creationId xmlns:p14="http://schemas.microsoft.com/office/powerpoint/2010/main" val="534687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Blue Title Slide">
    <p:bg>
      <p:bgPr>
        <a:gradFill flip="none" rotWithShape="1">
          <a:gsLst>
            <a:gs pos="35000">
              <a:schemeClr val="accent4"/>
            </a:gs>
            <a:gs pos="74000">
              <a:srgbClr val="0B3461"/>
            </a:gs>
          </a:gsLst>
          <a:lin ang="2700000" scaled="0"/>
        </a:gradFill>
        <a:effectLst/>
      </p:bgPr>
    </p:bg>
    <p:spTree>
      <p:nvGrpSpPr>
        <p:cNvPr id="1" name=""/>
        <p:cNvGrpSpPr/>
        <p:nvPr/>
      </p:nvGrpSpPr>
      <p:grpSpPr>
        <a:xfrm>
          <a:off x="0" y="0"/>
          <a:ext cx="0" cy="0"/>
          <a:chOff x="0" y="0"/>
          <a:chExt cx="0" cy="0"/>
        </a:xfrm>
      </p:grpSpPr>
      <p:pic>
        <p:nvPicPr>
          <p:cNvPr id="28"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9" name="Rectangle 95"/>
          <p:cNvSpPr/>
          <p:nvPr/>
        </p:nvSpPr>
        <p:spPr>
          <a:xfrm>
            <a:off x="0" y="0"/>
            <a:ext cx="12192000" cy="6858000"/>
          </a:xfrm>
          <a:prstGeom prst="rect">
            <a:avLst/>
          </a:prstGeom>
          <a:gradFill>
            <a:gsLst>
              <a:gs pos="23000">
                <a:schemeClr val="accent4">
                  <a:alpha val="51000"/>
                </a:schemeClr>
              </a:gs>
              <a:gs pos="58000">
                <a:srgbClr val="114E91">
                  <a:alpha val="27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0"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3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rPr lang="en-US" smtClean="0"/>
              <a:t>Click to edit Master title style</a:t>
            </a:r>
            <a:endParaRPr/>
          </a:p>
        </p:txBody>
      </p:sp>
      <p:sp>
        <p:nvSpPr>
          <p:cNvPr id="3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46" name="Group 96"/>
          <p:cNvGrpSpPr/>
          <p:nvPr/>
        </p:nvGrpSpPr>
        <p:grpSpPr>
          <a:xfrm>
            <a:off x="11311010" y="6527385"/>
            <a:ext cx="740367" cy="179272"/>
            <a:chOff x="0" y="0"/>
            <a:chExt cx="740366" cy="179271"/>
          </a:xfrm>
        </p:grpSpPr>
        <p:sp>
          <p:nvSpPr>
            <p:cNvPr id="33"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4"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5"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6"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7"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8"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39"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0"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1"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2"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3"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4"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5"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4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448336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a:xfrm>
            <a:off x="5598212" y="6426104"/>
            <a:ext cx="995578" cy="210312"/>
          </a:xfrm>
          <a:prstGeom prst="rect">
            <a:avLst/>
          </a:prstGeom>
        </p:spPr>
        <p:txBody>
          <a:bodyPr/>
          <a:lstStyle/>
          <a:p>
            <a:pPr hangingPunct="0"/>
            <a:endParaRPr kern="0">
              <a:solidFill>
                <a:prstClr val="black"/>
              </a:solidFill>
              <a:latin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hangingPunct="0"/>
            <a:endParaRPr kern="0" dirty="0">
              <a:solidFill>
                <a:prstClr val="black"/>
              </a:solidFill>
              <a:latin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55105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4817470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391455075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4164271008"/>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26512983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11267004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00248853"/>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26199115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98321438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314732376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14373278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882499"/>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Tree>
    <p:extLst>
      <p:ext uri="{BB962C8B-B14F-4D97-AF65-F5344CB8AC3E}">
        <p14:creationId xmlns:p14="http://schemas.microsoft.com/office/powerpoint/2010/main" val="21086878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181710889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281266542"/>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4164664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592882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8320858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7813865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7501690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923599958"/>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303163045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34301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ha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60060"/>
            <a:ext cx="10969943" cy="381000"/>
          </a:xfrm>
        </p:spPr>
        <p:txBody>
          <a:bodyPr>
            <a:noAutofit/>
          </a:bodyPr>
          <a:lstStyle>
            <a:lvl1pPr marL="0" indent="0">
              <a:spcBef>
                <a:spcPts val="0"/>
              </a:spcBef>
              <a:buNone/>
              <a:defRPr sz="22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Content Placeholder 2"/>
          <p:cNvSpPr>
            <a:spLocks noGrp="1"/>
          </p:cNvSpPr>
          <p:nvPr>
            <p:ph idx="1"/>
          </p:nvPr>
        </p:nvSpPr>
        <p:spPr>
          <a:xfrm>
            <a:off x="609600" y="1524000"/>
            <a:ext cx="4343400" cy="4571999"/>
          </a:xfrm>
        </p:spPr>
        <p:txBody>
          <a:bodyPr/>
          <a:lstStyle>
            <a:lvl1pPr>
              <a:defRPr b="1"/>
            </a:lvl1pPr>
            <a:lvl2pPr marL="411480" indent="-182880">
              <a:buFont typeface="Arial"/>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hangingPunct="0"/>
            <a:endParaRPr kern="0" dirty="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21013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1216854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30290409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382018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36974344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854396000"/>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98981673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5343827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98224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9281521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072975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hangingPunct="0"/>
            <a:endParaRPr kern="0">
              <a:solidFill>
                <a:prstClr val="black"/>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hangingPunct="0"/>
            <a:endParaRPr kern="0" dirty="0">
              <a:solidFill>
                <a:prstClr val="black"/>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709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9841899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203478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425502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10_Title Slide">
    <p:spTree>
      <p:nvGrpSpPr>
        <p:cNvPr id="1" name=""/>
        <p:cNvGrpSpPr/>
        <p:nvPr/>
      </p:nvGrpSpPr>
      <p:grpSpPr>
        <a:xfrm>
          <a:off x="0" y="0"/>
          <a:ext cx="0" cy="0"/>
          <a:chOff x="0" y="0"/>
          <a:chExt cx="0" cy="0"/>
        </a:xfrm>
      </p:grpSpPr>
      <p:pic>
        <p:nvPicPr>
          <p:cNvPr id="22" name="Picture 21">
            <a:extLst>
              <a:ext uri="{FF2B5EF4-FFF2-40B4-BE49-F238E27FC236}">
                <a16:creationId xmlns="" xmlns:a16="http://schemas.microsoft.com/office/drawing/2014/main" id="{39DCB1D0-64EE-425C-BBDD-EFDE30AE03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
            <a:ext cx="12191994" cy="6857997"/>
          </a:xfrm>
          <a:prstGeom prst="rect">
            <a:avLst/>
          </a:prstGeom>
        </p:spPr>
      </p:pic>
      <p:sp>
        <p:nvSpPr>
          <p:cNvPr id="26" name="Rectangle 25">
            <a:extLst>
              <a:ext uri="{FF2B5EF4-FFF2-40B4-BE49-F238E27FC236}">
                <a16:creationId xmlns="" xmlns:a16="http://schemas.microsoft.com/office/drawing/2014/main" id="{29384ADF-F05A-46E5-B954-87FE94FC7C86}"/>
              </a:ext>
            </a:extLst>
          </p:cNvPr>
          <p:cNvSpPr/>
          <p:nvPr userDrawn="1"/>
        </p:nvSpPr>
        <p:spPr>
          <a:xfrm>
            <a:off x="3" y="0"/>
            <a:ext cx="12191998" cy="6857999"/>
          </a:xfrm>
          <a:prstGeom prst="rect">
            <a:avLst/>
          </a:prstGeom>
          <a:gradFill flip="none" rotWithShape="1">
            <a:gsLst>
              <a:gs pos="41000">
                <a:srgbClr val="000000">
                  <a:alpha val="75000"/>
                </a:srgbClr>
              </a:gs>
              <a:gs pos="71000">
                <a:srgbClr val="000000">
                  <a:alpha val="21000"/>
                </a:srgbClr>
              </a:gs>
              <a:gs pos="0">
                <a:schemeClr val="tx1">
                  <a:alpha val="57000"/>
                </a:scheme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27" name="Rectangle 26">
            <a:extLst>
              <a:ext uri="{FF2B5EF4-FFF2-40B4-BE49-F238E27FC236}">
                <a16:creationId xmlns="" xmlns:a16="http://schemas.microsoft.com/office/drawing/2014/main" id="{5B3D0451-D64B-4224-895D-D8FEA2E29592}"/>
              </a:ext>
            </a:extLst>
          </p:cNvPr>
          <p:cNvSpPr/>
          <p:nvPr userDrawn="1"/>
        </p:nvSpPr>
        <p:spPr>
          <a:xfrm>
            <a:off x="-6095" y="0"/>
            <a:ext cx="12204191" cy="6858000"/>
          </a:xfrm>
          <a:prstGeom prst="rect">
            <a:avLst/>
          </a:prstGeom>
          <a:gradFill flip="none" rotWithShape="1">
            <a:gsLst>
              <a:gs pos="56000">
                <a:schemeClr val="accent5">
                  <a:lumMod val="75000"/>
                  <a:alpha val="50000"/>
                </a:schemeClr>
              </a:gs>
              <a:gs pos="0">
                <a:schemeClr val="accent1">
                  <a:alpha val="50000"/>
                </a:schemeClr>
              </a:gs>
              <a:gs pos="100000">
                <a:schemeClr val="accent6">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38" name="Title 1"/>
          <p:cNvSpPr>
            <a:spLocks noGrp="1"/>
          </p:cNvSpPr>
          <p:nvPr>
            <p:ph type="ctrTitle"/>
          </p:nvPr>
        </p:nvSpPr>
        <p:spPr>
          <a:xfrm>
            <a:off x="950976" y="3913894"/>
            <a:ext cx="10314432" cy="1964978"/>
          </a:xfrm>
        </p:spPr>
        <p:txBody>
          <a:bodyPr anchor="b" anchorCtr="0">
            <a:normAutofit/>
          </a:bodyPr>
          <a:lstStyle>
            <a:lvl1pPr algn="l">
              <a:lnSpc>
                <a:spcPct val="80000"/>
              </a:lnSpc>
              <a:defRPr sz="6000">
                <a:solidFill>
                  <a:schemeClr val="bg1"/>
                </a:solidFill>
              </a:defRPr>
            </a:lvl1pPr>
          </a:lstStyle>
          <a:p>
            <a:r>
              <a:rPr lang="en-US"/>
              <a:t>Click to edit Master title style</a:t>
            </a:r>
            <a:endParaRPr lang="en-US" dirty="0"/>
          </a:p>
        </p:txBody>
      </p:sp>
      <p:sp>
        <p:nvSpPr>
          <p:cNvPr id="40" name="Shape 48"/>
          <p:cNvSpPr>
            <a:spLocks noGrp="1"/>
          </p:cNvSpPr>
          <p:nvPr>
            <p:ph type="body" sz="quarter" idx="10" hasCustomPrompt="1"/>
          </p:nvPr>
        </p:nvSpPr>
        <p:spPr>
          <a:xfrm>
            <a:off x="951663" y="5905965"/>
            <a:ext cx="4270249" cy="49068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a:t>Speaker Name</a:t>
            </a:r>
            <a:endParaRPr dirty="0"/>
          </a:p>
          <a:p>
            <a:pPr lvl="2"/>
            <a:r>
              <a:rPr lang="en-US" dirty="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47998846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7517649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02726225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8118480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7713008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332589967"/>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4569866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endParaRPr kern="0" dirty="0">
              <a:solidFill>
                <a:srgbClr val="352014"/>
              </a:solidFill>
              <a:latin typeface="Calibri" panose="020F0502020204030204" pitchFamily="34" charset="0"/>
              <a:sym typeface="Calibri"/>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hangingPunct="0"/>
            <a:endParaRPr kern="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639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26240909"/>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3030167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47510875"/>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6362870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8324502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373537777"/>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83456522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672745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426757652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4320731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pPr hangingPunct="0"/>
            <a:endParaRPr kern="0">
              <a:solidFill>
                <a:srgbClr val="212E35"/>
              </a:solidFill>
              <a:latin typeface="Calibri"/>
              <a:sym typeface="Calibri"/>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2605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1952891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8434234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Columns, Subtitle and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Headings—INFORM</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36722057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400"/>
            </a:lvl1pPr>
            <a:lvl2pPr marL="346075" indent="0">
              <a:spcAft>
                <a:spcPts val="600"/>
              </a:spcAft>
              <a:buNone/>
              <a:defRPr sz="18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29756551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342900" indent="-342900">
              <a:spcAft>
                <a:spcPts val="600"/>
              </a:spcAft>
              <a:buFont typeface="Wingdings" panose="05000000000000000000" pitchFamily="2" charset="2"/>
              <a:buChar char="§"/>
              <a:defRPr sz="24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Image Left with Bullets</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214456719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mage Left with Bullets—INFORM">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7" name="Content Placeholder 6"/>
          <p:cNvSpPr>
            <a:spLocks noGrp="1"/>
          </p:cNvSpPr>
          <p:nvPr>
            <p:ph sz="quarter" idx="12" hasCustomPrompt="1"/>
          </p:nvPr>
        </p:nvSpPr>
        <p:spPr>
          <a:xfrm>
            <a:off x="7404101" y="1736724"/>
            <a:ext cx="3854450" cy="4443413"/>
          </a:xfrm>
        </p:spPr>
        <p:txBody>
          <a:bodyPr>
            <a:normAutofit/>
          </a:bodyPr>
          <a:lstStyle>
            <a:lvl1pPr marL="342900" indent="-342900">
              <a:spcAft>
                <a:spcPts val="600"/>
              </a:spcAft>
              <a:buFont typeface="Wingdings" panose="05000000000000000000" pitchFamily="2" charset="2"/>
              <a:buChar char="§"/>
              <a:defRPr sz="2000"/>
            </a:lvl1pPr>
            <a:lvl2pPr>
              <a:spcAft>
                <a:spcPts val="600"/>
              </a:spcAft>
              <a:defRPr sz="1800"/>
            </a:lvl2pPr>
            <a:lvl3pPr>
              <a:spcAft>
                <a:spcPts val="600"/>
              </a:spcAft>
              <a:defRPr sz="1600"/>
            </a:lvl3pPr>
            <a:lvl4pPr>
              <a:spcAft>
                <a:spcPts val="600"/>
              </a:spcAft>
              <a:defRPr sz="1400"/>
            </a:lvl4pPr>
            <a:lvl5pPr>
              <a:spcAft>
                <a:spcPts val="6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p>
            <a:r>
              <a:rPr lang="en-US" dirty="0" smtClean="0"/>
              <a:t>Image Left with Bullets—INFORM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7104355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400"/>
            </a:lvl1pPr>
            <a:lvl2pPr marL="346075" indent="0">
              <a:spcAft>
                <a:spcPts val="1200"/>
              </a:spcAft>
              <a:buNone/>
              <a:defRPr sz="1800"/>
            </a:lvl2pPr>
            <a:lvl3pPr marL="574675" indent="0">
              <a:spcAft>
                <a:spcPts val="1200"/>
              </a:spcAft>
              <a:buNone/>
              <a:defRPr sz="1600"/>
            </a:lvl3pPr>
            <a:lvl4pPr marL="744538" indent="0">
              <a:spcAft>
                <a:spcPts val="1200"/>
              </a:spcAft>
              <a:buNone/>
              <a:defRPr sz="1600"/>
            </a:lvl4pPr>
            <a:lvl5pPr marL="922337" indent="0">
              <a:spcAft>
                <a:spcPts val="1200"/>
              </a:spcAft>
              <a:buNone/>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79576480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400"/>
            </a:lvl1pPr>
            <a:lvl2pPr>
              <a:spcAft>
                <a:spcPts val="1200"/>
              </a:spcAft>
              <a:defRPr sz="1800"/>
            </a:lvl2pPr>
            <a:lvl3pPr>
              <a:spcAft>
                <a:spcPts val="1200"/>
              </a:spcAft>
              <a:defRPr sz="1600"/>
            </a:lvl3pPr>
            <a:lvl4pPr>
              <a:spcAft>
                <a:spcPts val="1200"/>
              </a:spcAft>
              <a:defRPr sz="1600"/>
            </a:lvl4pPr>
            <a:lvl5pPr>
              <a:spcAft>
                <a:spcPts val="1200"/>
              </a:spcAft>
              <a:defRPr sz="1600"/>
            </a:lvl5pPr>
          </a:lstStyle>
          <a:p>
            <a:pPr lvl="0"/>
            <a:r>
              <a:rPr lang="en-US" dirty="0" smtClean="0"/>
              <a:t>First level 24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48863829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Image Right with Bullets—INFORM ">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Bullets—INFORM</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000"/>
            </a:lvl1pPr>
            <a:lvl2pPr>
              <a:spcAft>
                <a:spcPts val="1200"/>
              </a:spcAft>
              <a:defRPr sz="1800"/>
            </a:lvl2pPr>
            <a:lvl3pPr>
              <a:spcAft>
                <a:spcPts val="1200"/>
              </a:spcAft>
              <a:defRPr sz="1600"/>
            </a:lvl3pPr>
            <a:lvl4pPr>
              <a:spcAft>
                <a:spcPts val="1200"/>
              </a:spcAft>
              <a:defRPr sz="1400"/>
            </a:lvl4pPr>
            <a:lvl5pPr>
              <a:spcAft>
                <a:spcPts val="1200"/>
              </a:spcAft>
              <a:defRPr sz="14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 as too small</a:t>
            </a:r>
          </a:p>
          <a:p>
            <a:pPr lvl="4"/>
            <a:r>
              <a:rPr lang="en-US" dirty="0" smtClean="0"/>
              <a:t>Fifth level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000000">
                  <a:tint val="75000"/>
                </a:srgbClr>
              </a:solidFill>
            </a:endParaRPr>
          </a:p>
        </p:txBody>
      </p:sp>
    </p:spTree>
    <p:extLst>
      <p:ext uri="{BB962C8B-B14F-4D97-AF65-F5344CB8AC3E}">
        <p14:creationId xmlns:p14="http://schemas.microsoft.com/office/powerpoint/2010/main" val="1136667795"/>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987091"/>
            <a:ext cx="4383499" cy="3936380"/>
          </a:xfrm>
        </p:spPr>
        <p:txBody>
          <a:bodyPr/>
          <a:lstStyle>
            <a:lvl1pPr>
              <a:defRPr baseline="0"/>
            </a:lvl1pPr>
          </a:lstStyle>
          <a:p>
            <a:r>
              <a:rPr lang="en-US" dirty="0" smtClean="0"/>
              <a:t>Half Screen Image Right 36 </a:t>
            </a:r>
            <a:r>
              <a:rPr lang="en-US" dirty="0" err="1" smtClean="0"/>
              <a:t>pt</a:t>
            </a:r>
            <a:endParaRPr lang="en-US" dirty="0"/>
          </a:p>
        </p:txBody>
      </p:sp>
      <p:sp>
        <p:nvSpPr>
          <p:cNvPr id="4" name="Picture Placeholder 2"/>
          <p:cNvSpPr>
            <a:spLocks noGrp="1"/>
          </p:cNvSpPr>
          <p:nvPr>
            <p:ph type="pic" idx="11"/>
          </p:nvPr>
        </p:nvSpPr>
        <p:spPr bwMode="ltGray">
          <a:xfrm>
            <a:off x="6191251"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1009999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1"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3"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4259403"/>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a:lvl1pPr>
          </a:lstStyle>
          <a:p>
            <a:r>
              <a:rPr lang="en-US" dirty="0" smtClean="0"/>
              <a:t>Half Screen Image </a:t>
            </a:r>
            <a:br>
              <a:rPr lang="en-US" dirty="0" smtClean="0"/>
            </a:br>
            <a:r>
              <a:rPr lang="en-US" dirty="0" smtClean="0"/>
              <a:t>Left 36 </a:t>
            </a:r>
            <a:r>
              <a:rPr lang="en-US" dirty="0" err="1" smtClean="0"/>
              <a:t>pt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dirty="0"/>
          </a:p>
        </p:txBody>
      </p:sp>
    </p:spTree>
    <p:extLst>
      <p:ext uri="{BB962C8B-B14F-4D97-AF65-F5344CB8AC3E}">
        <p14:creationId xmlns:p14="http://schemas.microsoft.com/office/powerpoint/2010/main" val="690676354"/>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smtClean="0"/>
              <a:t>Click icon to add picture</a:t>
            </a:r>
            <a:endParaRPr lang="en-US" dirty="0"/>
          </a:p>
        </p:txBody>
      </p:sp>
      <p:sp>
        <p:nvSpPr>
          <p:cNvPr id="3" name="Rectangle 2"/>
          <p:cNvSpPr/>
          <p:nvPr userDrawn="1"/>
        </p:nvSpPr>
        <p:spPr>
          <a:xfrm>
            <a:off x="1041400" y="0"/>
            <a:ext cx="1803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533507493"/>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1_Section Break w Mark">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Tree>
    <p:extLst>
      <p:ext uri="{BB962C8B-B14F-4D97-AF65-F5344CB8AC3E}">
        <p14:creationId xmlns:p14="http://schemas.microsoft.com/office/powerpoint/2010/main" val="607459133"/>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2_Section Break w Mark">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Freeform 9"/>
          <p:cNvSpPr>
            <a:spLocks/>
          </p:cNvSpPr>
          <p:nvPr/>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10"/>
          <p:cNvSpPr>
            <a:spLocks/>
          </p:cNvSpPr>
          <p:nvPr userDrawn="1"/>
        </p:nvSpPr>
        <p:spPr bwMode="auto">
          <a:xfrm>
            <a:off x="943753" y="4408637"/>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7445184"/>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3_Section Break w Mark">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6955280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4_Section Break w Mark">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2109558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5_Section Break w Mark">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350412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6_Section Break w Mark">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916081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7_Section Break w Mark">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8003311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1_Section Break w Numbers">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grpSp>
        <p:nvGrpSpPr>
          <p:cNvPr id="18" name="Group 17"/>
          <p:cNvGrpSpPr/>
          <p:nvPr userDrawn="1"/>
        </p:nvGrpSpPr>
        <p:grpSpPr>
          <a:xfrm>
            <a:off x="941823" y="4240362"/>
            <a:ext cx="869950" cy="869950"/>
            <a:chOff x="3513138" y="642938"/>
            <a:chExt cx="869950" cy="869950"/>
          </a:xfrm>
          <a:solidFill>
            <a:schemeClr val="bg1">
              <a:alpha val="5000"/>
            </a:schemeClr>
          </a:solidFill>
        </p:grpSpPr>
        <p:sp>
          <p:nvSpPr>
            <p:cNvPr id="19" name="Freeform 18"/>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9"/>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8"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10"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16802264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15079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2_Section Break w Numbers">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grpSp>
        <p:nvGrpSpPr>
          <p:cNvPr id="13" name="Group 12"/>
          <p:cNvGrpSpPr/>
          <p:nvPr/>
        </p:nvGrpSpPr>
        <p:grpSpPr>
          <a:xfrm>
            <a:off x="943753" y="4240362"/>
            <a:ext cx="869950" cy="869950"/>
            <a:chOff x="3513138" y="642938"/>
            <a:chExt cx="869950" cy="869950"/>
          </a:xfrm>
          <a:solidFill>
            <a:schemeClr val="bg1">
              <a:alpha val="5000"/>
            </a:schemeClr>
          </a:solidFill>
        </p:grpSpPr>
        <p:sp>
          <p:nvSpPr>
            <p:cNvPr id="14" name="Freeform 13"/>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4"/>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2"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16"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963604082"/>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3_Section Break w Numbers">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422142429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4_Section Break w Numbers">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3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3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9794778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5_Section Break w Numbers">
    <p:bg>
      <p:bgPr>
        <a:gradFill>
          <a:gsLst>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5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9" name="Group 18"/>
          <p:cNvGrpSpPr/>
          <p:nvPr userDrawn="1"/>
        </p:nvGrpSpPr>
        <p:grpSpPr>
          <a:xfrm>
            <a:off x="956453" y="4240362"/>
            <a:ext cx="869950" cy="869950"/>
            <a:chOff x="3513138" y="642938"/>
            <a:chExt cx="869950" cy="869950"/>
          </a:xfrm>
          <a:solidFill>
            <a:schemeClr val="bg1">
              <a:alpha val="5000"/>
            </a:schemeClr>
          </a:solidFill>
        </p:grpSpPr>
        <p:sp>
          <p:nvSpPr>
            <p:cNvPr id="20" name="Freeform 19"/>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20"/>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55894848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6_Section Break w Numbers">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65041401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7_Section Break w Numbers">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pic>
        <p:nvPicPr>
          <p:cNvPr id="5"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7" name="Title 1"/>
          <p:cNvSpPr>
            <a:spLocks noGrp="1"/>
          </p:cNvSpPr>
          <p:nvPr>
            <p:ph type="title" hasCustomPrompt="1"/>
          </p:nvPr>
        </p:nvSpPr>
        <p:spPr>
          <a:xfrm>
            <a:off x="2148840" y="3767327"/>
            <a:ext cx="9109710" cy="1874520"/>
          </a:xfrm>
        </p:spPr>
        <p:txBody>
          <a:bodyPr lIns="91440" tIns="45720" rIns="91440" bIns="45720" anchor="ctr">
            <a:normAutofit/>
          </a:bodyPr>
          <a:lstStyle>
            <a:lvl1pPr>
              <a:defRPr sz="4800">
                <a:solidFill>
                  <a:schemeClr val="bg1"/>
                </a:solidFill>
              </a:defRPr>
            </a:lvl1pPr>
          </a:lstStyle>
          <a:p>
            <a:r>
              <a:rPr lang="en-US" dirty="0" smtClean="0"/>
              <a:t>Title Text</a:t>
            </a:r>
            <a:endParaRPr lang="en-US" dirty="0"/>
          </a:p>
        </p:txBody>
      </p:sp>
      <p:grpSp>
        <p:nvGrpSpPr>
          <p:cNvPr id="15" name="Group 14"/>
          <p:cNvGrpSpPr/>
          <p:nvPr userDrawn="1"/>
        </p:nvGrpSpPr>
        <p:grpSpPr>
          <a:xfrm>
            <a:off x="956453" y="4240362"/>
            <a:ext cx="869950" cy="869950"/>
            <a:chOff x="3513138" y="642938"/>
            <a:chExt cx="869950" cy="869950"/>
          </a:xfrm>
          <a:solidFill>
            <a:schemeClr val="bg1">
              <a:alpha val="5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ext Placeholder 26"/>
          <p:cNvSpPr>
            <a:spLocks noGrp="1"/>
          </p:cNvSpPr>
          <p:nvPr>
            <p:ph type="body" sz="quarter" idx="10" hasCustomPrompt="1"/>
          </p:nvPr>
        </p:nvSpPr>
        <p:spPr>
          <a:xfrm>
            <a:off x="944563" y="3767138"/>
            <a:ext cx="1085204" cy="1874837"/>
          </a:xfrm>
        </p:spPr>
        <p:txBody>
          <a:bodyPr anchor="ctr">
            <a:normAutofit/>
          </a:bodyPr>
          <a:lstStyle>
            <a:lvl1pPr marL="0" indent="0" algn="ctr">
              <a:buNone/>
              <a:defRPr sz="6000" b="1">
                <a:solidFill>
                  <a:schemeClr val="bg1"/>
                </a:solidFill>
                <a:latin typeface="+mj-lt"/>
              </a:defRPr>
            </a:lvl1pPr>
          </a:lstStyle>
          <a:p>
            <a:pPr lvl="0"/>
            <a:r>
              <a:rPr lang="en-US" dirty="0" smtClean="0"/>
              <a:t>#</a:t>
            </a:r>
            <a:endParaRPr lang="en-US" dirty="0"/>
          </a:p>
        </p:txBody>
      </p:sp>
    </p:spTree>
    <p:extLst>
      <p:ext uri="{BB962C8B-B14F-4D97-AF65-F5344CB8AC3E}">
        <p14:creationId xmlns:p14="http://schemas.microsoft.com/office/powerpoint/2010/main" val="288892352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562213002"/>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822524275"/>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64931233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Blank Color">
    <p:bg>
      <p:bgPr>
        <a:gradFill>
          <a:gsLst>
            <a:gs pos="0">
              <a:srgbClr val="8230B7"/>
            </a:gs>
            <a:gs pos="100000">
              <a:srgbClr val="4C2484"/>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174501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925126"/>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0381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5_Blank Color">
    <p:bg>
      <p:bgPr>
        <a:gradFill>
          <a:gsLst>
            <a:gs pos="23000">
              <a:srgbClr val="B81592"/>
            </a:gs>
            <a:gs pos="0">
              <a:schemeClr val="accent4">
                <a:alpha val="90000"/>
              </a:schemeClr>
            </a:gs>
            <a:gs pos="100000">
              <a:schemeClr val="accent4">
                <a:lumMod val="75000"/>
              </a:schemeClr>
            </a:gs>
          </a:gsLst>
          <a:lin ang="2700000" scaled="0"/>
        </a:gradFill>
        <a:effectLst/>
      </p:bgPr>
    </p:bg>
    <p:spTree>
      <p:nvGrpSpPr>
        <p:cNvPr id="1" name=""/>
        <p:cNvGrpSpPr/>
        <p:nvPr/>
      </p:nvGrpSpPr>
      <p:grpSpPr>
        <a:xfrm>
          <a:off x="0" y="0"/>
          <a:ext cx="0" cy="0"/>
          <a:chOff x="0" y="0"/>
          <a:chExt cx="0" cy="0"/>
        </a:xfrm>
      </p:grpSpPr>
      <p:sp>
        <p:nvSpPr>
          <p:cNvPr id="22"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10476518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6210755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9089491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109066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Tree>
    <p:extLst>
      <p:ext uri="{BB962C8B-B14F-4D97-AF65-F5344CB8AC3E}">
        <p14:creationId xmlns:p14="http://schemas.microsoft.com/office/powerpoint/2010/main" val="608633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4" name="Text Placeholder 7"/>
          <p:cNvSpPr>
            <a:spLocks noGrp="1"/>
          </p:cNvSpPr>
          <p:nvPr>
            <p:ph type="body" sz="quarter" idx="13" hasCustomPrompt="1"/>
          </p:nvPr>
        </p:nvSpPr>
        <p:spPr>
          <a:xfrm>
            <a:off x="946785" y="916603"/>
            <a:ext cx="10314432"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1349336644"/>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Title Slide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191996" cy="6857998"/>
          </a:xfrm>
          <a:prstGeom prst="rect">
            <a:avLst/>
          </a:prstGeom>
        </p:spPr>
      </p:pic>
      <p:sp>
        <p:nvSpPr>
          <p:cNvPr id="8" name="Rectangle 7"/>
          <p:cNvSpPr/>
          <p:nvPr userDrawn="1"/>
        </p:nvSpPr>
        <p:spPr>
          <a:xfrm>
            <a:off x="1048005" y="1"/>
            <a:ext cx="1799697" cy="151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grpSp>
        <p:nvGrpSpPr>
          <p:cNvPr id="9" name="Group 8"/>
          <p:cNvGrpSpPr/>
          <p:nvPr userDrawn="1"/>
        </p:nvGrpSpPr>
        <p:grpSpPr>
          <a:xfrm>
            <a:off x="1048005" y="766395"/>
            <a:ext cx="1930326" cy="467406"/>
            <a:chOff x="-504825" y="3757613"/>
            <a:chExt cx="1009650" cy="244475"/>
          </a:xfrm>
          <a:solidFill>
            <a:schemeClr val="bg1"/>
          </a:solidFill>
        </p:grpSpPr>
        <p:sp>
          <p:nvSpPr>
            <p:cNvPr id="10"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1"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2"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3"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4"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5"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6"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7"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8"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19"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0"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1"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sp>
          <p:nvSpPr>
            <p:cNvPr id="22"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a:solidFill>
                  <a:srgbClr val="000000"/>
                </a:solidFill>
              </a:endParaRPr>
            </a:p>
          </p:txBody>
        </p:sp>
      </p:grpSp>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3323408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1889086"/>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3"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3"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a:xfrm>
            <a:off x="5598213" y="6426104"/>
            <a:ext cx="995579" cy="210312"/>
          </a:xfrm>
          <a:prstGeom prst="rect">
            <a:avLst/>
          </a:prstGeom>
        </p:spPr>
        <p:txBody>
          <a:bodyPr/>
          <a:lstStyle/>
          <a:p>
            <a:pPr defTabSz="914377"/>
            <a:fld id="{684E3265-88A3-4C30-AE11-BFDF645909E9}" type="datetime4">
              <a:rPr lang="en-US" smtClean="0">
                <a:solidFill>
                  <a:prstClr val="black"/>
                </a:solidFill>
              </a:rPr>
              <a:pPr defTabSz="914377"/>
              <a:t>October 5, 2018</a:t>
            </a:fld>
            <a:endParaRPr>
              <a:solidFill>
                <a:prstClr val="black"/>
              </a:solidFill>
            </a:endParaRPr>
          </a:p>
        </p:txBody>
      </p:sp>
      <p:sp>
        <p:nvSpPr>
          <p:cNvPr id="4" name="Footer Placeholder 3"/>
          <p:cNvSpPr>
            <a:spLocks noGrp="1"/>
          </p:cNvSpPr>
          <p:nvPr>
            <p:ph type="ftr" sz="quarter" idx="11"/>
          </p:nvPr>
        </p:nvSpPr>
        <p:spPr>
          <a:xfrm>
            <a:off x="6934202" y="6426104"/>
            <a:ext cx="4025199" cy="210312"/>
          </a:xfrm>
          <a:prstGeom prst="rect">
            <a:avLst/>
          </a:prstGeom>
        </p:spPr>
        <p:txBody>
          <a:bodyPr/>
          <a:lstStyle/>
          <a:p>
            <a:r>
              <a:rPr lang="en-US">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61069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2" y="313418"/>
            <a:ext cx="11280140" cy="3877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a:t>Click to edit master title style</a:t>
            </a:r>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ubtitle 2"/>
          <p:cNvSpPr>
            <a:spLocks noGrp="1"/>
          </p:cNvSpPr>
          <p:nvPr>
            <p:ph type="subTitle" idx="1" hasCustomPrompt="1"/>
          </p:nvPr>
        </p:nvSpPr>
        <p:spPr bwMode="black">
          <a:xfrm>
            <a:off x="441962" y="882499"/>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Calibri" panose="020F0502020204030204" pitchFamily="34" charset="0"/>
                <a:cs typeface="Calibri" panose="020F05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Tree>
    <p:extLst>
      <p:ext uri="{BB962C8B-B14F-4D97-AF65-F5344CB8AC3E}">
        <p14:creationId xmlns:p14="http://schemas.microsoft.com/office/powerpoint/2010/main" val="173495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44_Section Slide -2">
    <p:spTree>
      <p:nvGrpSpPr>
        <p:cNvPr id="1" name=""/>
        <p:cNvGrpSpPr/>
        <p:nvPr/>
      </p:nvGrpSpPr>
      <p:grpSpPr>
        <a:xfrm>
          <a:off x="0" y="0"/>
          <a:ext cx="0" cy="0"/>
          <a:chOff x="0" y="0"/>
          <a:chExt cx="0" cy="0"/>
        </a:xfrm>
      </p:grpSpPr>
      <p:sp>
        <p:nvSpPr>
          <p:cNvPr id="3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6447027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5559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hangingPunct="0"/>
            <a:endParaRPr kern="0">
              <a:solidFill>
                <a:srgbClr val="212E35"/>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hangingPunct="0"/>
            <a:endParaRPr kern="0" dirty="0">
              <a:solidFill>
                <a:srgbClr val="212E35"/>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488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 w Separate Subhea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311765" cy="1076223"/>
          </a:xfrm>
        </p:spPr>
        <p:txBody>
          <a:bodyPr/>
          <a:lstStyle/>
          <a:p>
            <a:r>
              <a:rPr lang="en-US" smtClean="0"/>
              <a:t>Click to edit Master title style</a:t>
            </a:r>
            <a:endParaRPr lang="en-US" dirty="0"/>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srgbClr val="352014">
                    <a:lumMod val="75000"/>
                  </a:srgbClr>
                </a:solidFill>
              </a:rPr>
              <a:pPr/>
              <a:t>‹#›</a:t>
            </a:fld>
            <a:endParaRPr lang="en-US" dirty="0">
              <a:solidFill>
                <a:srgbClr val="352014">
                  <a:lumMod val="75000"/>
                </a:srgbClr>
              </a:solidFill>
            </a:endParaRPr>
          </a:p>
        </p:txBody>
      </p:sp>
      <p:sp>
        <p:nvSpPr>
          <p:cNvPr id="5" name="Text Placeholder 8"/>
          <p:cNvSpPr>
            <a:spLocks noGrp="1"/>
          </p:cNvSpPr>
          <p:nvPr>
            <p:ph type="body" sz="quarter" idx="13" hasCustomPrompt="1"/>
          </p:nvPr>
        </p:nvSpPr>
        <p:spPr>
          <a:xfrm>
            <a:off x="946785" y="967383"/>
            <a:ext cx="10311765" cy="538112"/>
          </a:xfrm>
        </p:spPr>
        <p:txBody>
          <a:bodyPr anchor="t">
            <a:normAutofit/>
          </a:bodyPr>
          <a:lstStyle>
            <a:lvl1pPr marL="0" indent="0">
              <a:lnSpc>
                <a:spcPct val="90000"/>
              </a:lnSpc>
              <a:spcBef>
                <a:spcPts val="0"/>
              </a:spcBef>
              <a:buNone/>
              <a:defRPr lang="en-US" sz="2000" b="0" kern="1200" baseline="0" smtClean="0">
                <a:solidFill>
                  <a:schemeClr val="tx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Click to edit subhead text (20pt)</a:t>
            </a:r>
          </a:p>
        </p:txBody>
      </p:sp>
      <p:sp>
        <p:nvSpPr>
          <p:cNvPr id="6" name="Content Placeholder 2"/>
          <p:cNvSpPr>
            <a:spLocks noGrp="1"/>
          </p:cNvSpPr>
          <p:nvPr>
            <p:ph idx="1"/>
          </p:nvPr>
        </p:nvSpPr>
        <p:spPr>
          <a:xfrm>
            <a:off x="946785" y="2043605"/>
            <a:ext cx="10311765" cy="41333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10585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pPr hangingPunct="0"/>
            <a:fld id="{98A80CAB-ACE6-4B98-BC1B-84260C72757B}" type="datetime4">
              <a:rPr lang="en-US" kern="0">
                <a:solidFill>
                  <a:srgbClr val="212E35"/>
                </a:solidFill>
                <a:latin typeface="Calibri"/>
                <a:sym typeface="Calibri"/>
              </a:rPr>
              <a:pPr hangingPunct="0"/>
              <a:t>October 5, 2018</a:t>
            </a:fld>
            <a:endParaRPr kern="0">
              <a:solidFill>
                <a:srgbClr val="212E35"/>
              </a:solidFill>
              <a:latin typeface="Calibri"/>
              <a:sym typeface="Calibri"/>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pPr hangingPunct="0"/>
            <a:r>
              <a:rPr lang="en-US" kern="0" dirty="0">
                <a:solidFill>
                  <a:srgbClr val="212E35"/>
                </a:solidFill>
                <a:latin typeface="Calibri"/>
                <a:sym typeface="Calibri"/>
              </a:rPr>
              <a:t>HPE Company Confidential for internal and partner use only</a:t>
            </a:r>
            <a:endParaRPr kern="0" dirty="0">
              <a:solidFill>
                <a:srgbClr val="212E35"/>
              </a:solidFill>
              <a:latin typeface="Calibri"/>
              <a:sym typeface="Calibri"/>
            </a:endParaRPr>
          </a:p>
        </p:txBody>
      </p:sp>
      <p:sp>
        <p:nvSpPr>
          <p:cNvPr id="6" name="Slide Number Placeholder 5"/>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81899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352014"/>
                </a:solidFill>
              </a:rPr>
              <a:pPr/>
              <a:t>‹#›</a:t>
            </a:fld>
            <a:endParaRPr lang="en-US" dirty="0">
              <a:solidFill>
                <a:srgbClr val="352014"/>
              </a:solidFill>
            </a:endParaRPr>
          </a:p>
        </p:txBody>
      </p:sp>
    </p:spTree>
    <p:extLst>
      <p:ext uri="{BB962C8B-B14F-4D97-AF65-F5344CB8AC3E}">
        <p14:creationId xmlns:p14="http://schemas.microsoft.com/office/powerpoint/2010/main" val="196648237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715545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ea typeface="+mj-ea"/>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39" name="Content Placeholder"/>
          <p:cNvSpPr>
            <a:spLocks noGrp="1"/>
          </p:cNvSpPr>
          <p:nvPr>
            <p:ph idx="1" hasCustomPrompt="1"/>
          </p:nvPr>
        </p:nvSpPr>
        <p:spPr>
          <a:xfrm>
            <a:off x="946405" y="2148840"/>
            <a:ext cx="8713814" cy="224696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950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8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sym typeface="Calibri"/>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377"/>
              <a:endParaRPr lang="en-US" dirty="0">
                <a:solidFill>
                  <a:srgbClr val="212E35"/>
                </a:solidFill>
                <a:ea typeface="+mj-ea"/>
                <a:cs typeface="+mj-cs"/>
                <a:sym typeface="Calibri"/>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377"/>
              <a:endParaRPr lang="en-US" dirty="0">
                <a:solidFill>
                  <a:srgbClr val="212E35"/>
                </a:solidFill>
                <a:ea typeface="+mj-ea"/>
                <a:cs typeface="+mj-cs"/>
                <a:sym typeface="Calibri"/>
              </a:endParaRPr>
            </a:p>
          </p:txBody>
        </p:sp>
      </p:grpSp>
    </p:spTree>
    <p:extLst>
      <p:ext uri="{BB962C8B-B14F-4D97-AF65-F5344CB8AC3E}">
        <p14:creationId xmlns:p14="http://schemas.microsoft.com/office/powerpoint/2010/main" val="359275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208969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asic Content">
    <p:bg>
      <p:bgPr>
        <a:solidFill>
          <a:srgbClr val="F2F2F2"/>
        </a:solidFill>
        <a:effectLst/>
      </p:bgPr>
    </p:bg>
    <p:spTree>
      <p:nvGrpSpPr>
        <p:cNvPr id="1" name=""/>
        <p:cNvGrpSpPr/>
        <p:nvPr/>
      </p:nvGrpSpPr>
      <p:grpSpPr>
        <a:xfrm>
          <a:off x="0" y="0"/>
          <a:ext cx="0" cy="0"/>
          <a:chOff x="0" y="0"/>
          <a:chExt cx="0" cy="0"/>
        </a:xfrm>
      </p:grpSpPr>
      <p:pic>
        <p:nvPicPr>
          <p:cNvPr id="491" name="Picture 4" descr="Picture 4"/>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492" name="Rectangle 5"/>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9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494" name="Body Level One…"/>
          <p:cNvSpPr txBox="1">
            <a:spLocks noGrp="1"/>
          </p:cNvSpPr>
          <p:nvPr>
            <p:ph type="body" idx="1"/>
          </p:nvPr>
        </p:nvSpPr>
        <p:spPr>
          <a:xfrm>
            <a:off x="946785" y="1825625"/>
            <a:ext cx="10311766"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95"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509" name="Group 6"/>
          <p:cNvGrpSpPr/>
          <p:nvPr/>
        </p:nvGrpSpPr>
        <p:grpSpPr>
          <a:xfrm>
            <a:off x="11311010" y="6527385"/>
            <a:ext cx="740367" cy="179272"/>
            <a:chOff x="0" y="0"/>
            <a:chExt cx="740366" cy="179271"/>
          </a:xfrm>
        </p:grpSpPr>
        <p:sp>
          <p:nvSpPr>
            <p:cNvPr id="49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499"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0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10"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19709413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Wrapup_Slide">
    <p:bg>
      <p:bgPr>
        <a:gradFill flip="none" rotWithShape="1">
          <a:gsLst>
            <a:gs pos="2000">
              <a:schemeClr val="accent1"/>
            </a:gs>
            <a:gs pos="80000">
              <a:srgbClr val="29ADFE"/>
            </a:gs>
            <a:gs pos="99000">
              <a:schemeClr val="accent6">
                <a:lumMod val="75000"/>
              </a:schemeClr>
            </a:gs>
          </a:gsLst>
          <a:lin ang="2639999" scaled="0"/>
        </a:gradFill>
        <a:effectLst/>
      </p:bgPr>
    </p:bg>
    <p:spTree>
      <p:nvGrpSpPr>
        <p:cNvPr id="1" name=""/>
        <p:cNvGrpSpPr/>
        <p:nvPr/>
      </p:nvGrpSpPr>
      <p:grpSpPr>
        <a:xfrm>
          <a:off x="0" y="0"/>
          <a:ext cx="0" cy="0"/>
          <a:chOff x="0" y="0"/>
          <a:chExt cx="0" cy="0"/>
        </a:xfrm>
      </p:grpSpPr>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ea typeface="+mj-ea"/>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39" name="Content Placeholder"/>
          <p:cNvSpPr>
            <a:spLocks noGrp="1"/>
          </p:cNvSpPr>
          <p:nvPr>
            <p:ph idx="1" hasCustomPrompt="1"/>
          </p:nvPr>
        </p:nvSpPr>
        <p:spPr>
          <a:xfrm>
            <a:off x="2592929" y="3429000"/>
            <a:ext cx="7232710" cy="224696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
        <p:nvSpPr>
          <p:cNvPr id="28" name="Title 1"/>
          <p:cNvSpPr>
            <a:spLocks noGrp="1"/>
          </p:cNvSpPr>
          <p:nvPr>
            <p:ph type="title" hasCustomPrompt="1"/>
          </p:nvPr>
        </p:nvSpPr>
        <p:spPr>
          <a:xfrm>
            <a:off x="2592929" y="933791"/>
            <a:ext cx="8713814" cy="1313174"/>
          </a:xfrm>
        </p:spPr>
        <p:txBody>
          <a:bodyPr lIns="91440" tIns="45720" rIns="91440" bIns="45720" anchor="ctr">
            <a:normAutofit/>
          </a:bodyPr>
          <a:lstStyle>
            <a:lvl1pPr>
              <a:defRPr sz="4000">
                <a:solidFill>
                  <a:srgbClr val="FFFFFF"/>
                </a:solidFill>
              </a:defRPr>
            </a:lvl1pPr>
          </a:lstStyle>
          <a:p>
            <a:r>
              <a:rPr lang="en-US" dirty="0" smtClean="0"/>
              <a:t>Wrap-Up</a:t>
            </a:r>
            <a:endParaRPr lang="en-US" dirty="0"/>
          </a:p>
        </p:txBody>
      </p:sp>
      <p:sp>
        <p:nvSpPr>
          <p:cNvPr id="2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20" name="Rounded Rectangle 19"/>
          <p:cNvSpPr/>
          <p:nvPr userDrawn="1"/>
        </p:nvSpPr>
        <p:spPr>
          <a:xfrm>
            <a:off x="919615" y="985832"/>
            <a:ext cx="1122706" cy="117707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7"/>
            <a:endParaRPr lang="en-US" dirty="0">
              <a:solidFill>
                <a:srgbClr val="212E35"/>
              </a:solidFill>
              <a:ea typeface="+mj-ea"/>
              <a:cs typeface="+mj-cs"/>
              <a:sym typeface="Calibri"/>
            </a:endParaRPr>
          </a:p>
        </p:txBody>
      </p:sp>
      <p:sp>
        <p:nvSpPr>
          <p:cNvPr id="22" name="Freeform 263"/>
          <p:cNvSpPr>
            <a:spLocks noChangeArrowheads="1"/>
          </p:cNvSpPr>
          <p:nvPr userDrawn="1"/>
        </p:nvSpPr>
        <p:spPr bwMode="auto">
          <a:xfrm>
            <a:off x="1089433" y="1248511"/>
            <a:ext cx="837339" cy="629411"/>
          </a:xfrm>
          <a:custGeom>
            <a:avLst/>
            <a:gdLst>
              <a:gd name="T0" fmla="*/ 572 w 657"/>
              <a:gd name="T1" fmla="*/ 19 h 493"/>
              <a:gd name="T2" fmla="*/ 572 w 657"/>
              <a:gd name="T3" fmla="*/ 19 h 493"/>
              <a:gd name="T4" fmla="*/ 227 w 657"/>
              <a:gd name="T5" fmla="*/ 363 h 493"/>
              <a:gd name="T6" fmla="*/ 86 w 657"/>
              <a:gd name="T7" fmla="*/ 221 h 493"/>
              <a:gd name="T8" fmla="*/ 52 w 657"/>
              <a:gd name="T9" fmla="*/ 208 h 493"/>
              <a:gd name="T10" fmla="*/ 52 w 657"/>
              <a:gd name="T11" fmla="*/ 208 h 493"/>
              <a:gd name="T12" fmla="*/ 19 w 657"/>
              <a:gd name="T13" fmla="*/ 221 h 493"/>
              <a:gd name="T14" fmla="*/ 19 w 657"/>
              <a:gd name="T15" fmla="*/ 289 h 493"/>
              <a:gd name="T16" fmla="*/ 219 w 657"/>
              <a:gd name="T17" fmla="*/ 488 h 493"/>
              <a:gd name="T18" fmla="*/ 227 w 657"/>
              <a:gd name="T19" fmla="*/ 492 h 493"/>
              <a:gd name="T20" fmla="*/ 236 w 657"/>
              <a:gd name="T21" fmla="*/ 488 h 493"/>
              <a:gd name="T22" fmla="*/ 639 w 657"/>
              <a:gd name="T23" fmla="*/ 86 h 493"/>
              <a:gd name="T24" fmla="*/ 639 w 657"/>
              <a:gd name="T25" fmla="*/ 19 h 493"/>
              <a:gd name="T26" fmla="*/ 572 w 657"/>
              <a:gd name="T27" fmla="*/ 19 h 493"/>
              <a:gd name="T28" fmla="*/ 622 w 657"/>
              <a:gd name="T29" fmla="*/ 69 h 493"/>
              <a:gd name="T30" fmla="*/ 622 w 657"/>
              <a:gd name="T31" fmla="*/ 69 h 493"/>
              <a:gd name="T32" fmla="*/ 245 w 657"/>
              <a:gd name="T33" fmla="*/ 446 h 493"/>
              <a:gd name="T34" fmla="*/ 227 w 657"/>
              <a:gd name="T35" fmla="*/ 464 h 493"/>
              <a:gd name="T36" fmla="*/ 36 w 657"/>
              <a:gd name="T37" fmla="*/ 272 h 493"/>
              <a:gd name="T38" fmla="*/ 36 w 657"/>
              <a:gd name="T39" fmla="*/ 238 h 493"/>
              <a:gd name="T40" fmla="*/ 52 w 657"/>
              <a:gd name="T41" fmla="*/ 230 h 493"/>
              <a:gd name="T42" fmla="*/ 52 w 657"/>
              <a:gd name="T43" fmla="*/ 230 h 493"/>
              <a:gd name="T44" fmla="*/ 69 w 657"/>
              <a:gd name="T45" fmla="*/ 238 h 493"/>
              <a:gd name="T46" fmla="*/ 219 w 657"/>
              <a:gd name="T47" fmla="*/ 388 h 493"/>
              <a:gd name="T48" fmla="*/ 236 w 657"/>
              <a:gd name="T49" fmla="*/ 388 h 493"/>
              <a:gd name="T50" fmla="*/ 588 w 657"/>
              <a:gd name="T51" fmla="*/ 35 h 493"/>
              <a:gd name="T52" fmla="*/ 622 w 657"/>
              <a:gd name="T53" fmla="*/ 35 h 493"/>
              <a:gd name="T54" fmla="*/ 622 w 657"/>
              <a:gd name="T55" fmla="*/ 6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7" h="493">
                <a:moveTo>
                  <a:pt x="572" y="19"/>
                </a:moveTo>
                <a:lnTo>
                  <a:pt x="572" y="19"/>
                </a:lnTo>
                <a:cubicBezTo>
                  <a:pt x="227" y="363"/>
                  <a:pt x="227" y="363"/>
                  <a:pt x="227" y="363"/>
                </a:cubicBezTo>
                <a:cubicBezTo>
                  <a:pt x="86" y="221"/>
                  <a:pt x="86" y="221"/>
                  <a:pt x="86" y="221"/>
                </a:cubicBezTo>
                <a:cubicBezTo>
                  <a:pt x="76" y="213"/>
                  <a:pt x="65" y="208"/>
                  <a:pt x="52" y="208"/>
                </a:cubicBezTo>
                <a:lnTo>
                  <a:pt x="52" y="208"/>
                </a:lnTo>
                <a:cubicBezTo>
                  <a:pt x="40" y="208"/>
                  <a:pt x="28" y="213"/>
                  <a:pt x="19" y="221"/>
                </a:cubicBezTo>
                <a:cubicBezTo>
                  <a:pt x="0" y="240"/>
                  <a:pt x="0" y="270"/>
                  <a:pt x="19" y="289"/>
                </a:cubicBezTo>
                <a:cubicBezTo>
                  <a:pt x="219" y="488"/>
                  <a:pt x="219" y="488"/>
                  <a:pt x="219" y="488"/>
                </a:cubicBezTo>
                <a:cubicBezTo>
                  <a:pt x="221" y="490"/>
                  <a:pt x="224" y="492"/>
                  <a:pt x="227" y="492"/>
                </a:cubicBezTo>
                <a:cubicBezTo>
                  <a:pt x="231" y="492"/>
                  <a:pt x="234" y="490"/>
                  <a:pt x="236" y="488"/>
                </a:cubicBezTo>
                <a:cubicBezTo>
                  <a:pt x="639" y="86"/>
                  <a:pt x="639" y="86"/>
                  <a:pt x="639" y="86"/>
                </a:cubicBezTo>
                <a:cubicBezTo>
                  <a:pt x="656" y="67"/>
                  <a:pt x="656" y="37"/>
                  <a:pt x="639" y="19"/>
                </a:cubicBezTo>
                <a:cubicBezTo>
                  <a:pt x="621" y="0"/>
                  <a:pt x="590" y="0"/>
                  <a:pt x="572" y="19"/>
                </a:cubicBezTo>
                <a:close/>
                <a:moveTo>
                  <a:pt x="622" y="69"/>
                </a:moveTo>
                <a:lnTo>
                  <a:pt x="622" y="69"/>
                </a:lnTo>
                <a:cubicBezTo>
                  <a:pt x="245" y="446"/>
                  <a:pt x="245" y="446"/>
                  <a:pt x="245" y="446"/>
                </a:cubicBezTo>
                <a:cubicBezTo>
                  <a:pt x="227" y="464"/>
                  <a:pt x="227" y="464"/>
                  <a:pt x="227" y="464"/>
                </a:cubicBezTo>
                <a:cubicBezTo>
                  <a:pt x="36" y="272"/>
                  <a:pt x="36" y="272"/>
                  <a:pt x="36" y="272"/>
                </a:cubicBezTo>
                <a:cubicBezTo>
                  <a:pt x="26" y="263"/>
                  <a:pt x="26" y="247"/>
                  <a:pt x="36" y="238"/>
                </a:cubicBezTo>
                <a:cubicBezTo>
                  <a:pt x="40" y="234"/>
                  <a:pt x="46" y="230"/>
                  <a:pt x="52" y="230"/>
                </a:cubicBezTo>
                <a:lnTo>
                  <a:pt x="52" y="230"/>
                </a:lnTo>
                <a:cubicBezTo>
                  <a:pt x="59" y="230"/>
                  <a:pt x="65" y="234"/>
                  <a:pt x="69" y="238"/>
                </a:cubicBezTo>
                <a:cubicBezTo>
                  <a:pt x="219" y="388"/>
                  <a:pt x="219" y="388"/>
                  <a:pt x="219" y="388"/>
                </a:cubicBezTo>
                <a:cubicBezTo>
                  <a:pt x="224" y="392"/>
                  <a:pt x="232" y="392"/>
                  <a:pt x="236" y="388"/>
                </a:cubicBezTo>
                <a:cubicBezTo>
                  <a:pt x="588" y="35"/>
                  <a:pt x="588" y="35"/>
                  <a:pt x="588" y="35"/>
                </a:cubicBezTo>
                <a:cubicBezTo>
                  <a:pt x="597" y="26"/>
                  <a:pt x="613" y="26"/>
                  <a:pt x="622" y="35"/>
                </a:cubicBezTo>
                <a:cubicBezTo>
                  <a:pt x="631" y="44"/>
                  <a:pt x="631" y="60"/>
                  <a:pt x="622" y="69"/>
                </a:cubicBezTo>
                <a:close/>
              </a:path>
            </a:pathLst>
          </a:custGeom>
          <a:solidFill>
            <a:srgbClr val="0078EF"/>
          </a:solidFill>
          <a:ln>
            <a:noFill/>
          </a:ln>
          <a:effectLst/>
        </p:spPr>
        <p:txBody>
          <a:bodyPr wrap="none" anchor="ctr"/>
          <a:lstStyle/>
          <a:p>
            <a:pPr defTabSz="914377"/>
            <a:endParaRPr lang="en-US" dirty="0">
              <a:solidFill>
                <a:srgbClr val="212E35"/>
              </a:solidFill>
              <a:ea typeface="+mj-ea"/>
              <a:cs typeface="+mj-cs"/>
              <a:sym typeface="Calibri"/>
            </a:endParaRPr>
          </a:p>
        </p:txBody>
      </p:sp>
    </p:spTree>
    <p:extLst>
      <p:ext uri="{BB962C8B-B14F-4D97-AF65-F5344CB8AC3E}">
        <p14:creationId xmlns:p14="http://schemas.microsoft.com/office/powerpoint/2010/main" val="2160702875"/>
      </p:ext>
    </p:extLst>
  </p:cSld>
  <p:clrMapOvr>
    <a:masterClrMapping/>
  </p:clrMapOvr>
  <p:transition spd="med"/>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hankYou_Slide">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25" name="Title 1"/>
          <p:cNvSpPr>
            <a:spLocks noGrp="1"/>
          </p:cNvSpPr>
          <p:nvPr>
            <p:ph type="title" hasCustomPrompt="1"/>
          </p:nvPr>
        </p:nvSpPr>
        <p:spPr>
          <a:xfrm>
            <a:off x="528759" y="1077908"/>
            <a:ext cx="8713814" cy="1313174"/>
          </a:xfrm>
        </p:spPr>
        <p:txBody>
          <a:bodyPr lIns="91440" tIns="45720" rIns="91440" bIns="45720" anchor="ctr">
            <a:normAutofit/>
          </a:bodyPr>
          <a:lstStyle>
            <a:lvl1pPr>
              <a:defRPr sz="8000" baseline="0">
                <a:solidFill>
                  <a:schemeClr val="bg1"/>
                </a:solidFill>
              </a:defRPr>
            </a:lvl1pPr>
          </a:lstStyle>
          <a:p>
            <a:r>
              <a:rPr lang="en-US" dirty="0" smtClean="0"/>
              <a:t>Thank You.</a:t>
            </a:r>
            <a:endParaRPr lang="en-US"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0270160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sym typeface="Calibri"/>
              </a:rPr>
              <a:pPr/>
              <a:t>‹#›</a:t>
            </a:fld>
            <a:endParaRPr lang="en-US" dirty="0">
              <a:solidFill>
                <a:srgbClr val="FFFFFF"/>
              </a:solidFill>
              <a:sym typeface="Calibri"/>
            </a:endParaRPr>
          </a:p>
        </p:txBody>
      </p:sp>
    </p:spTree>
    <p:extLst>
      <p:ext uri="{BB962C8B-B14F-4D97-AF65-F5344CB8AC3E}">
        <p14:creationId xmlns:p14="http://schemas.microsoft.com/office/powerpoint/2010/main" val="36750081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48782449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7662552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8897746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82522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91164047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5748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8011555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ntent w Separate Subhead">
    <p:bg>
      <p:bgPr>
        <a:solidFill>
          <a:srgbClr val="FFFFFF"/>
        </a:solidFill>
        <a:effectLst/>
      </p:bgPr>
    </p:bg>
    <p:spTree>
      <p:nvGrpSpPr>
        <p:cNvPr id="1" name=""/>
        <p:cNvGrpSpPr/>
        <p:nvPr/>
      </p:nvGrpSpPr>
      <p:grpSpPr>
        <a:xfrm>
          <a:off x="0" y="0"/>
          <a:ext cx="0" cy="0"/>
          <a:chOff x="0" y="0"/>
          <a:chExt cx="0" cy="0"/>
        </a:xfrm>
      </p:grpSpPr>
      <p:pic>
        <p:nvPicPr>
          <p:cNvPr id="517" name="Picture 6" descr="Picture 6"/>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18"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519" name="Title Text"/>
          <p:cNvSpPr txBox="1">
            <a:spLocks noGrp="1"/>
          </p:cNvSpPr>
          <p:nvPr>
            <p:ph type="title"/>
          </p:nvPr>
        </p:nvSpPr>
        <p:spPr>
          <a:xfrm>
            <a:off x="946785" y="429272"/>
            <a:ext cx="10311766" cy="1076223"/>
          </a:xfrm>
          <a:prstGeom prst="rect">
            <a:avLst/>
          </a:prstGeom>
        </p:spPr>
        <p:txBody>
          <a:bodyPr/>
          <a:lstStyle/>
          <a:p>
            <a:r>
              <a:rPr lang="en-US" smtClean="0"/>
              <a:t>Click to edit Master title style</a:t>
            </a:r>
            <a:endParaRPr/>
          </a:p>
        </p:txBody>
      </p:sp>
      <p:sp>
        <p:nvSpPr>
          <p:cNvPr id="520"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sp>
        <p:nvSpPr>
          <p:cNvPr id="521" name="Body Level One…"/>
          <p:cNvSpPr txBox="1">
            <a:spLocks noGrp="1"/>
          </p:cNvSpPr>
          <p:nvPr>
            <p:ph type="body" sz="quarter" idx="1"/>
          </p:nvPr>
        </p:nvSpPr>
        <p:spPr>
          <a:xfrm>
            <a:off x="946785" y="967383"/>
            <a:ext cx="10311766" cy="538113"/>
          </a:xfrm>
          <a:prstGeom prst="rect">
            <a:avLst/>
          </a:prstGeom>
        </p:spPr>
        <p:txBody>
          <a:bodyPr/>
          <a:lstStyle>
            <a:lvl1pPr marL="0" indent="0">
              <a:buSzTx/>
              <a:buNone/>
            </a:lvl1pPr>
            <a:lvl2pPr marL="0" indent="0"/>
            <a:lvl3pPr marL="0" indent="0"/>
            <a:lvl4pPr marL="0" indent="0"/>
            <a:lvl5pPr marL="0" indent="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535" name="Group 37"/>
          <p:cNvGrpSpPr/>
          <p:nvPr/>
        </p:nvGrpSpPr>
        <p:grpSpPr>
          <a:xfrm>
            <a:off x="11311010" y="6527385"/>
            <a:ext cx="740367" cy="179272"/>
            <a:chOff x="0" y="0"/>
            <a:chExt cx="740366" cy="179271"/>
          </a:xfrm>
        </p:grpSpPr>
        <p:sp>
          <p:nvSpPr>
            <p:cNvPr id="5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5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536" name="Rectangle 51"/>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256201839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498811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404193563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87999574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27404489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407884581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4719642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83118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294847879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49450213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20050165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Half-Screen Image Left">
    <p:bg>
      <p:bgPr>
        <a:solidFill>
          <a:srgbClr val="FFFFFF"/>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6999875" y="1951464"/>
            <a:ext cx="4383499" cy="3936380"/>
          </a:xfrm>
          <a:prstGeom prst="rect">
            <a:avLst/>
          </a:prstGeom>
        </p:spPr>
        <p:txBody>
          <a:bodyPr/>
          <a:lstStyle/>
          <a:p>
            <a:r>
              <a:rPr lang="en-US" smtClean="0"/>
              <a:t>Click to edit Master title style</a:t>
            </a:r>
            <a:endParaRPr/>
          </a:p>
        </p:txBody>
      </p:sp>
      <p:sp>
        <p:nvSpPr>
          <p:cNvPr id="719" name="Picture Placeholder 2"/>
          <p:cNvSpPr>
            <a:spLocks noGrp="1"/>
          </p:cNvSpPr>
          <p:nvPr>
            <p:ph type="pic" idx="13"/>
          </p:nvPr>
        </p:nvSpPr>
        <p:spPr>
          <a:xfrm>
            <a:off x="0" y="1"/>
            <a:ext cx="6000750" cy="6958360"/>
          </a:xfrm>
          <a:prstGeom prst="rect">
            <a:avLst/>
          </a:prstGeom>
        </p:spPr>
        <p:txBody>
          <a:bodyPr lIns="91439" rIns="91439">
            <a:noAutofit/>
          </a:bodyPr>
          <a:lstStyle/>
          <a:p>
            <a:r>
              <a:rPr lang="en-US" smtClean="0"/>
              <a:t>Click icon to add picture</a:t>
            </a:r>
            <a:endParaRPr/>
          </a:p>
        </p:txBody>
      </p:sp>
      <p:grpSp>
        <p:nvGrpSpPr>
          <p:cNvPr id="733" name="Group 4"/>
          <p:cNvGrpSpPr/>
          <p:nvPr/>
        </p:nvGrpSpPr>
        <p:grpSpPr>
          <a:xfrm>
            <a:off x="11311010" y="6527385"/>
            <a:ext cx="740367" cy="179272"/>
            <a:chOff x="0" y="0"/>
            <a:chExt cx="740366" cy="179271"/>
          </a:xfrm>
        </p:grpSpPr>
        <p:sp>
          <p:nvSpPr>
            <p:cNvPr id="72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3"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2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3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7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993492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19636429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330552603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412933803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3197437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7120824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baseline="0">
                <a:solidFill>
                  <a:srgbClr val="FFFFFF"/>
                </a:solidFill>
              </a:defRPr>
            </a:lvl1pPr>
          </a:lstStyle>
          <a:p>
            <a:r>
              <a:rPr lang="en-US" dirty="0" smtClean="0"/>
              <a:t>Module Roadmap</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
        <p:nvSpPr>
          <p:cNvPr id="23" name="Content Placeholder"/>
          <p:cNvSpPr>
            <a:spLocks noGrp="1"/>
          </p:cNvSpPr>
          <p:nvPr>
            <p:ph idx="1" hasCustomPrompt="1"/>
          </p:nvPr>
        </p:nvSpPr>
        <p:spPr>
          <a:xfrm>
            <a:off x="605790" y="1349758"/>
            <a:ext cx="5306495" cy="5235505"/>
          </a:xfrm>
        </p:spPr>
        <p:txBody>
          <a:bodyPr/>
          <a:lstStyle>
            <a:lvl1pPr>
              <a:buSzPct val="80000"/>
              <a:defRPr sz="2800">
                <a:solidFill>
                  <a:srgbClr val="FFFFFF"/>
                </a:solidFill>
              </a:defRPr>
            </a:lvl1pPr>
            <a:lvl2pPr>
              <a:defRPr sz="2400"/>
            </a:lvl2pPr>
            <a:lvl3pPr>
              <a:defRPr/>
            </a:lvl3pPr>
            <a:lvl4pPr>
              <a:defRPr/>
            </a:lvl4pPr>
            <a:lvl5pPr>
              <a:defRPr/>
            </a:lvl5pPr>
          </a:lstStyle>
          <a:p>
            <a:pPr lvl="0"/>
            <a:r>
              <a:rPr lang="en-US" dirty="0" smtClean="0"/>
              <a:t>First level 28 pt</a:t>
            </a:r>
          </a:p>
        </p:txBody>
      </p:sp>
    </p:spTree>
    <p:extLst>
      <p:ext uri="{BB962C8B-B14F-4D97-AF65-F5344CB8AC3E}">
        <p14:creationId xmlns:p14="http://schemas.microsoft.com/office/powerpoint/2010/main" val="130259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8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endParaRPr>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377"/>
              <a:endParaRPr lang="en-US" dirty="0">
                <a:solidFill>
                  <a:srgbClr val="212E35"/>
                </a:solidFill>
              </a:endParaRPr>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377"/>
              <a:endParaRPr lang="en-US" dirty="0">
                <a:solidFill>
                  <a:srgbClr val="212E35"/>
                </a:solidFill>
              </a:endParaRPr>
            </a:p>
          </p:txBody>
        </p:sp>
      </p:grpSp>
    </p:spTree>
    <p:extLst>
      <p:ext uri="{BB962C8B-B14F-4D97-AF65-F5344CB8AC3E}">
        <p14:creationId xmlns:p14="http://schemas.microsoft.com/office/powerpoint/2010/main" val="2185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9942953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Wrapup_Slide">
    <p:bg>
      <p:bgPr>
        <a:gradFill flip="none" rotWithShape="1">
          <a:gsLst>
            <a:gs pos="2000">
              <a:schemeClr val="accent1"/>
            </a:gs>
            <a:gs pos="80000">
              <a:srgbClr val="29ADFE"/>
            </a:gs>
            <a:gs pos="99000">
              <a:schemeClr val="accent6">
                <a:lumMod val="75000"/>
              </a:schemeClr>
            </a:gs>
          </a:gsLst>
          <a:lin ang="2639999" scaled="0"/>
        </a:gradFill>
        <a:effectLst/>
      </p:bgPr>
    </p:bg>
    <p:spTree>
      <p:nvGrpSpPr>
        <p:cNvPr id="1" name=""/>
        <p:cNvGrpSpPr/>
        <p:nvPr/>
      </p:nvGrpSpPr>
      <p:grpSpPr>
        <a:xfrm>
          <a:off x="0" y="0"/>
          <a:ext cx="0" cy="0"/>
          <a:chOff x="0" y="0"/>
          <a:chExt cx="0" cy="0"/>
        </a:xfrm>
      </p:grpSpPr>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hangingPunct="0"/>
              <a:endParaRPr kern="0">
                <a:solidFill>
                  <a:srgbClr val="212E35"/>
                </a:solidFill>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9" name="Content Placeholder"/>
          <p:cNvSpPr>
            <a:spLocks noGrp="1"/>
          </p:cNvSpPr>
          <p:nvPr>
            <p:ph idx="1" hasCustomPrompt="1"/>
          </p:nvPr>
        </p:nvSpPr>
        <p:spPr>
          <a:xfrm>
            <a:off x="2592929" y="3429000"/>
            <a:ext cx="7232710" cy="224696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
        <p:nvSpPr>
          <p:cNvPr id="28" name="Title 1"/>
          <p:cNvSpPr>
            <a:spLocks noGrp="1"/>
          </p:cNvSpPr>
          <p:nvPr>
            <p:ph type="title" hasCustomPrompt="1"/>
          </p:nvPr>
        </p:nvSpPr>
        <p:spPr>
          <a:xfrm>
            <a:off x="2592929" y="933791"/>
            <a:ext cx="8713814" cy="1313174"/>
          </a:xfrm>
        </p:spPr>
        <p:txBody>
          <a:bodyPr lIns="91440" tIns="45720" rIns="91440" bIns="45720" anchor="ctr">
            <a:normAutofit/>
          </a:bodyPr>
          <a:lstStyle>
            <a:lvl1pPr>
              <a:defRPr sz="4000">
                <a:solidFill>
                  <a:srgbClr val="FFFFFF"/>
                </a:solidFill>
              </a:defRPr>
            </a:lvl1pPr>
          </a:lstStyle>
          <a:p>
            <a:r>
              <a:rPr lang="en-US" dirty="0" smtClean="0"/>
              <a:t>Wrap-Up</a:t>
            </a:r>
            <a:endParaRPr lang="en-US" dirty="0"/>
          </a:p>
        </p:txBody>
      </p:sp>
      <p:sp>
        <p:nvSpPr>
          <p:cNvPr id="2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
        <p:nvSpPr>
          <p:cNvPr id="20" name="Rounded Rectangle 19"/>
          <p:cNvSpPr/>
          <p:nvPr userDrawn="1"/>
        </p:nvSpPr>
        <p:spPr>
          <a:xfrm>
            <a:off x="919615" y="985832"/>
            <a:ext cx="1122706" cy="1177076"/>
          </a:xfrm>
          <a:prstGeom prst="round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7"/>
            <a:endParaRPr lang="en-US" dirty="0">
              <a:solidFill>
                <a:srgbClr val="212E35"/>
              </a:solidFill>
            </a:endParaRPr>
          </a:p>
        </p:txBody>
      </p:sp>
      <p:sp>
        <p:nvSpPr>
          <p:cNvPr id="22" name="Freeform 263"/>
          <p:cNvSpPr>
            <a:spLocks noChangeArrowheads="1"/>
          </p:cNvSpPr>
          <p:nvPr userDrawn="1"/>
        </p:nvSpPr>
        <p:spPr bwMode="auto">
          <a:xfrm>
            <a:off x="1089433" y="1248511"/>
            <a:ext cx="837339" cy="629411"/>
          </a:xfrm>
          <a:custGeom>
            <a:avLst/>
            <a:gdLst>
              <a:gd name="T0" fmla="*/ 572 w 657"/>
              <a:gd name="T1" fmla="*/ 19 h 493"/>
              <a:gd name="T2" fmla="*/ 572 w 657"/>
              <a:gd name="T3" fmla="*/ 19 h 493"/>
              <a:gd name="T4" fmla="*/ 227 w 657"/>
              <a:gd name="T5" fmla="*/ 363 h 493"/>
              <a:gd name="T6" fmla="*/ 86 w 657"/>
              <a:gd name="T7" fmla="*/ 221 h 493"/>
              <a:gd name="T8" fmla="*/ 52 w 657"/>
              <a:gd name="T9" fmla="*/ 208 h 493"/>
              <a:gd name="T10" fmla="*/ 52 w 657"/>
              <a:gd name="T11" fmla="*/ 208 h 493"/>
              <a:gd name="T12" fmla="*/ 19 w 657"/>
              <a:gd name="T13" fmla="*/ 221 h 493"/>
              <a:gd name="T14" fmla="*/ 19 w 657"/>
              <a:gd name="T15" fmla="*/ 289 h 493"/>
              <a:gd name="T16" fmla="*/ 219 w 657"/>
              <a:gd name="T17" fmla="*/ 488 h 493"/>
              <a:gd name="T18" fmla="*/ 227 w 657"/>
              <a:gd name="T19" fmla="*/ 492 h 493"/>
              <a:gd name="T20" fmla="*/ 236 w 657"/>
              <a:gd name="T21" fmla="*/ 488 h 493"/>
              <a:gd name="T22" fmla="*/ 639 w 657"/>
              <a:gd name="T23" fmla="*/ 86 h 493"/>
              <a:gd name="T24" fmla="*/ 639 w 657"/>
              <a:gd name="T25" fmla="*/ 19 h 493"/>
              <a:gd name="T26" fmla="*/ 572 w 657"/>
              <a:gd name="T27" fmla="*/ 19 h 493"/>
              <a:gd name="T28" fmla="*/ 622 w 657"/>
              <a:gd name="T29" fmla="*/ 69 h 493"/>
              <a:gd name="T30" fmla="*/ 622 w 657"/>
              <a:gd name="T31" fmla="*/ 69 h 493"/>
              <a:gd name="T32" fmla="*/ 245 w 657"/>
              <a:gd name="T33" fmla="*/ 446 h 493"/>
              <a:gd name="T34" fmla="*/ 227 w 657"/>
              <a:gd name="T35" fmla="*/ 464 h 493"/>
              <a:gd name="T36" fmla="*/ 36 w 657"/>
              <a:gd name="T37" fmla="*/ 272 h 493"/>
              <a:gd name="T38" fmla="*/ 36 w 657"/>
              <a:gd name="T39" fmla="*/ 238 h 493"/>
              <a:gd name="T40" fmla="*/ 52 w 657"/>
              <a:gd name="T41" fmla="*/ 230 h 493"/>
              <a:gd name="T42" fmla="*/ 52 w 657"/>
              <a:gd name="T43" fmla="*/ 230 h 493"/>
              <a:gd name="T44" fmla="*/ 69 w 657"/>
              <a:gd name="T45" fmla="*/ 238 h 493"/>
              <a:gd name="T46" fmla="*/ 219 w 657"/>
              <a:gd name="T47" fmla="*/ 388 h 493"/>
              <a:gd name="T48" fmla="*/ 236 w 657"/>
              <a:gd name="T49" fmla="*/ 388 h 493"/>
              <a:gd name="T50" fmla="*/ 588 w 657"/>
              <a:gd name="T51" fmla="*/ 35 h 493"/>
              <a:gd name="T52" fmla="*/ 622 w 657"/>
              <a:gd name="T53" fmla="*/ 35 h 493"/>
              <a:gd name="T54" fmla="*/ 622 w 657"/>
              <a:gd name="T55" fmla="*/ 6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7" h="493">
                <a:moveTo>
                  <a:pt x="572" y="19"/>
                </a:moveTo>
                <a:lnTo>
                  <a:pt x="572" y="19"/>
                </a:lnTo>
                <a:cubicBezTo>
                  <a:pt x="227" y="363"/>
                  <a:pt x="227" y="363"/>
                  <a:pt x="227" y="363"/>
                </a:cubicBezTo>
                <a:cubicBezTo>
                  <a:pt x="86" y="221"/>
                  <a:pt x="86" y="221"/>
                  <a:pt x="86" y="221"/>
                </a:cubicBezTo>
                <a:cubicBezTo>
                  <a:pt x="76" y="213"/>
                  <a:pt x="65" y="208"/>
                  <a:pt x="52" y="208"/>
                </a:cubicBezTo>
                <a:lnTo>
                  <a:pt x="52" y="208"/>
                </a:lnTo>
                <a:cubicBezTo>
                  <a:pt x="40" y="208"/>
                  <a:pt x="28" y="213"/>
                  <a:pt x="19" y="221"/>
                </a:cubicBezTo>
                <a:cubicBezTo>
                  <a:pt x="0" y="240"/>
                  <a:pt x="0" y="270"/>
                  <a:pt x="19" y="289"/>
                </a:cubicBezTo>
                <a:cubicBezTo>
                  <a:pt x="219" y="488"/>
                  <a:pt x="219" y="488"/>
                  <a:pt x="219" y="488"/>
                </a:cubicBezTo>
                <a:cubicBezTo>
                  <a:pt x="221" y="490"/>
                  <a:pt x="224" y="492"/>
                  <a:pt x="227" y="492"/>
                </a:cubicBezTo>
                <a:cubicBezTo>
                  <a:pt x="231" y="492"/>
                  <a:pt x="234" y="490"/>
                  <a:pt x="236" y="488"/>
                </a:cubicBezTo>
                <a:cubicBezTo>
                  <a:pt x="639" y="86"/>
                  <a:pt x="639" y="86"/>
                  <a:pt x="639" y="86"/>
                </a:cubicBezTo>
                <a:cubicBezTo>
                  <a:pt x="656" y="67"/>
                  <a:pt x="656" y="37"/>
                  <a:pt x="639" y="19"/>
                </a:cubicBezTo>
                <a:cubicBezTo>
                  <a:pt x="621" y="0"/>
                  <a:pt x="590" y="0"/>
                  <a:pt x="572" y="19"/>
                </a:cubicBezTo>
                <a:close/>
                <a:moveTo>
                  <a:pt x="622" y="69"/>
                </a:moveTo>
                <a:lnTo>
                  <a:pt x="622" y="69"/>
                </a:lnTo>
                <a:cubicBezTo>
                  <a:pt x="245" y="446"/>
                  <a:pt x="245" y="446"/>
                  <a:pt x="245" y="446"/>
                </a:cubicBezTo>
                <a:cubicBezTo>
                  <a:pt x="227" y="464"/>
                  <a:pt x="227" y="464"/>
                  <a:pt x="227" y="464"/>
                </a:cubicBezTo>
                <a:cubicBezTo>
                  <a:pt x="36" y="272"/>
                  <a:pt x="36" y="272"/>
                  <a:pt x="36" y="272"/>
                </a:cubicBezTo>
                <a:cubicBezTo>
                  <a:pt x="26" y="263"/>
                  <a:pt x="26" y="247"/>
                  <a:pt x="36" y="238"/>
                </a:cubicBezTo>
                <a:cubicBezTo>
                  <a:pt x="40" y="234"/>
                  <a:pt x="46" y="230"/>
                  <a:pt x="52" y="230"/>
                </a:cubicBezTo>
                <a:lnTo>
                  <a:pt x="52" y="230"/>
                </a:lnTo>
                <a:cubicBezTo>
                  <a:pt x="59" y="230"/>
                  <a:pt x="65" y="234"/>
                  <a:pt x="69" y="238"/>
                </a:cubicBezTo>
                <a:cubicBezTo>
                  <a:pt x="219" y="388"/>
                  <a:pt x="219" y="388"/>
                  <a:pt x="219" y="388"/>
                </a:cubicBezTo>
                <a:cubicBezTo>
                  <a:pt x="224" y="392"/>
                  <a:pt x="232" y="392"/>
                  <a:pt x="236" y="388"/>
                </a:cubicBezTo>
                <a:cubicBezTo>
                  <a:pt x="588" y="35"/>
                  <a:pt x="588" y="35"/>
                  <a:pt x="588" y="35"/>
                </a:cubicBezTo>
                <a:cubicBezTo>
                  <a:pt x="597" y="26"/>
                  <a:pt x="613" y="26"/>
                  <a:pt x="622" y="35"/>
                </a:cubicBezTo>
                <a:cubicBezTo>
                  <a:pt x="631" y="44"/>
                  <a:pt x="631" y="60"/>
                  <a:pt x="622" y="69"/>
                </a:cubicBezTo>
                <a:close/>
              </a:path>
            </a:pathLst>
          </a:custGeom>
          <a:solidFill>
            <a:srgbClr val="0078EF"/>
          </a:solidFill>
          <a:ln>
            <a:noFill/>
          </a:ln>
          <a:effectLst/>
        </p:spPr>
        <p:txBody>
          <a:bodyPr wrap="none" anchor="ctr"/>
          <a:lstStyle/>
          <a:p>
            <a:pPr defTabSz="914377"/>
            <a:endParaRPr lang="en-US" dirty="0">
              <a:solidFill>
                <a:srgbClr val="212E35"/>
              </a:solidFill>
            </a:endParaRPr>
          </a:p>
        </p:txBody>
      </p:sp>
    </p:spTree>
    <p:extLst>
      <p:ext uri="{BB962C8B-B14F-4D97-AF65-F5344CB8AC3E}">
        <p14:creationId xmlns:p14="http://schemas.microsoft.com/office/powerpoint/2010/main" val="933731159"/>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pic>
        <p:nvPicPr>
          <p:cNvPr id="741" name="Picture 3" descr="Picture 3"/>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742" name="Rectangle 4"/>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74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744" name="Slide Number"/>
          <p:cNvSpPr txBox="1">
            <a:spLocks noGrp="1"/>
          </p:cNvSpPr>
          <p:nvPr>
            <p:ph type="sldNum" sz="quarter" idx="2"/>
          </p:nvPr>
        </p:nvSpPr>
        <p:spPr>
          <a:xfrm>
            <a:off x="231632" y="6406532"/>
            <a:ext cx="245750" cy="256541"/>
          </a:xfrm>
          <a:prstGeom prst="rect">
            <a:avLst/>
          </a:prstGeom>
        </p:spPr>
        <p:txBody>
          <a:bodyPr/>
          <a:lstStyle/>
          <a:p>
            <a:fld id="{86CB4B4D-7CA3-9044-876B-883B54F8677D}" type="slidenum">
              <a:rPr/>
              <a:pPr/>
              <a:t>‹#›</a:t>
            </a:fld>
            <a:endParaRPr/>
          </a:p>
        </p:txBody>
      </p:sp>
      <p:grpSp>
        <p:nvGrpSpPr>
          <p:cNvPr id="758" name="Group 5"/>
          <p:cNvGrpSpPr/>
          <p:nvPr/>
        </p:nvGrpSpPr>
        <p:grpSpPr>
          <a:xfrm>
            <a:off x="11311010" y="6527385"/>
            <a:ext cx="740367" cy="179272"/>
            <a:chOff x="0" y="0"/>
            <a:chExt cx="740366" cy="179271"/>
          </a:xfrm>
        </p:grpSpPr>
        <p:sp>
          <p:nvSpPr>
            <p:cNvPr id="74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8"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4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5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759"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Tree>
    <p:extLst>
      <p:ext uri="{BB962C8B-B14F-4D97-AF65-F5344CB8AC3E}">
        <p14:creationId xmlns:p14="http://schemas.microsoft.com/office/powerpoint/2010/main" val="1951835561"/>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ThankYou_Slide">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25" name="Title 1"/>
          <p:cNvSpPr>
            <a:spLocks noGrp="1"/>
          </p:cNvSpPr>
          <p:nvPr>
            <p:ph type="title" hasCustomPrompt="1"/>
          </p:nvPr>
        </p:nvSpPr>
        <p:spPr>
          <a:xfrm>
            <a:off x="528759" y="1077908"/>
            <a:ext cx="8713814" cy="1313174"/>
          </a:xfrm>
        </p:spPr>
        <p:txBody>
          <a:bodyPr lIns="91440" tIns="45720" rIns="91440" bIns="45720" anchor="ctr">
            <a:normAutofit/>
          </a:bodyPr>
          <a:lstStyle>
            <a:lvl1pPr>
              <a:defRPr sz="8000" baseline="0">
                <a:solidFill>
                  <a:schemeClr val="bg1"/>
                </a:solidFill>
              </a:defRPr>
            </a:lvl1pPr>
          </a:lstStyle>
          <a:p>
            <a:r>
              <a:rPr lang="en-US" dirty="0" smtClean="0"/>
              <a:t>Thank You.</a:t>
            </a:r>
            <a:endParaRPr lang="en-US"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2068258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15581847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730824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126103554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61386936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390085539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20801015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64366616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86551216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383556070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a:t>Click to edit Master title style</a:t>
            </a: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hangingPunct="0"/>
              <a:endParaRPr kern="0">
                <a:solidFill>
                  <a:prstClr val="white"/>
                </a:solidFill>
                <a:latin typeface="Calibri"/>
                <a:sym typeface="Calibri"/>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hangingPunct="0"/>
              <a:endParaRPr kern="0">
                <a:solidFill>
                  <a:prstClr val="white"/>
                </a:solidFill>
                <a:latin typeface="Calibri"/>
                <a:sym typeface="Calibri"/>
              </a:endParaRPr>
            </a:p>
          </p:txBody>
        </p:sp>
      </p:grpSp>
      <p:sp>
        <p:nvSpPr>
          <p:cNvPr id="3" name="Date Placeholder 2"/>
          <p:cNvSpPr>
            <a:spLocks noGrp="1"/>
          </p:cNvSpPr>
          <p:nvPr>
            <p:ph type="dt" sz="half" idx="10"/>
          </p:nvPr>
        </p:nvSpPr>
        <p:spPr>
          <a:xfrm>
            <a:off x="5598212" y="6426104"/>
            <a:ext cx="995578" cy="210312"/>
          </a:xfrm>
          <a:prstGeom prst="rect">
            <a:avLst/>
          </a:prstGeom>
        </p:spPr>
        <p:txBody>
          <a:bodyPr/>
          <a:lstStyle/>
          <a:p>
            <a:pPr hangingPunct="0"/>
            <a:endParaRPr kern="0">
              <a:solidFill>
                <a:prstClr val="white"/>
              </a:solidFill>
              <a:latin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hangingPunct="0"/>
            <a:endParaRPr kern="0" dirty="0">
              <a:solidFill>
                <a:prstClr val="white"/>
              </a:solidFill>
              <a:latin typeface="Calibri"/>
              <a:sym typeface="Calibri"/>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hangingPunct="0">
              <a:lnSpc>
                <a:spcPct val="90000"/>
              </a:lnSpc>
            </a:pPr>
            <a:endParaRPr kern="0" dirty="0">
              <a:solidFill>
                <a:prstClr val="white"/>
              </a:solidFill>
              <a:latin typeface="Calibri" panose="020F0502020204030204" pitchFamily="34" charset="0"/>
              <a:sym typeface="Calibri"/>
            </a:endParaRPr>
          </a:p>
        </p:txBody>
      </p:sp>
    </p:spTree>
    <p:extLst>
      <p:ext uri="{BB962C8B-B14F-4D97-AF65-F5344CB8AC3E}">
        <p14:creationId xmlns:p14="http://schemas.microsoft.com/office/powerpoint/2010/main" val="1939887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5710488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297176160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11652949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333006680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29627715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8175320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42000954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155730150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402078912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Tree>
    <p:extLst>
      <p:ext uri="{BB962C8B-B14F-4D97-AF65-F5344CB8AC3E}">
        <p14:creationId xmlns:p14="http://schemas.microsoft.com/office/powerpoint/2010/main" val="3194505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pPr hangingPunct="0"/>
            <a:endParaRPr kern="0">
              <a:solidFill>
                <a:prstClr val="black"/>
              </a:solidFill>
              <a:latin typeface="Calibri"/>
              <a:sym typeface="Calibri"/>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pPr hangingPunct="0"/>
            <a:endParaRPr kern="0" dirty="0">
              <a:solidFill>
                <a:prstClr val="black"/>
              </a:solidFill>
              <a:latin typeface="Calibri"/>
              <a:sym typeface="Calibri"/>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63239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260596114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solidFill>
                  <a:srgbClr val="FFFFFF">
                    <a:lumMod val="75000"/>
                  </a:srgbClr>
                </a:solidFill>
              </a:rPr>
              <a:pPr/>
              <a:t>‹#›</a:t>
            </a:fld>
            <a:endParaRPr lang="en-US">
              <a:solidFill>
                <a:srgbClr val="FFFFFF">
                  <a:lumMod val="75000"/>
                </a:srgbClr>
              </a:solidFill>
            </a:endParaRPr>
          </a:p>
        </p:txBody>
      </p:sp>
    </p:spTree>
    <p:extLst>
      <p:ext uri="{BB962C8B-B14F-4D97-AF65-F5344CB8AC3E}">
        <p14:creationId xmlns:p14="http://schemas.microsoft.com/office/powerpoint/2010/main" val="183786820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078933"/>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5671580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Slide w Subtitle">
    <p:bg>
      <p:bgPr>
        <a:gradFill flip="none" rotWithShape="1">
          <a:gsLst>
            <a:gs pos="0">
              <a:schemeClr val="accent5">
                <a:lumMod val="100000"/>
              </a:schemeClr>
            </a:gs>
            <a:gs pos="37000">
              <a:schemeClr val="accent1"/>
            </a:gs>
            <a:gs pos="99000">
              <a:srgbClr val="0155EF"/>
            </a:gs>
          </a:gsLst>
          <a:lin ang="2700000" scaled="1"/>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5000"/>
          </a:blip>
          <a:stretch>
            <a:fillRect/>
          </a:stretch>
        </p:blipFill>
        <p:spPr>
          <a:xfrm>
            <a:off x="-87780" y="0"/>
            <a:ext cx="11920244" cy="6858000"/>
          </a:xfrm>
          <a:prstGeom prst="rect">
            <a:avLst/>
          </a:prstGeom>
        </p:spPr>
      </p:pic>
      <p:sp>
        <p:nvSpPr>
          <p:cNvPr id="4" name="Rectangle 3"/>
          <p:cNvSpPr/>
          <p:nvPr userDrawn="1"/>
        </p:nvSpPr>
        <p:spPr>
          <a:xfrm>
            <a:off x="6096" y="0"/>
            <a:ext cx="12204191" cy="6858000"/>
          </a:xfrm>
          <a:prstGeom prst="rect">
            <a:avLst/>
          </a:prstGeom>
          <a:gradFill flip="none" rotWithShape="1">
            <a:gsLst>
              <a:gs pos="0">
                <a:schemeClr val="accent1">
                  <a:lumMod val="80000"/>
                  <a:lumOff val="20000"/>
                  <a:alpha val="34000"/>
                </a:schemeClr>
              </a:gs>
              <a:gs pos="100000">
                <a:schemeClr val="accent1">
                  <a:lumMod val="100000"/>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2446511"/>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5071003"/>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1039758"/>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3" name="Text Placeholder 2"/>
          <p:cNvSpPr>
            <a:spLocks noGrp="1"/>
          </p:cNvSpPr>
          <p:nvPr>
            <p:ph type="body" sz="quarter" idx="11"/>
          </p:nvPr>
        </p:nvSpPr>
        <p:spPr>
          <a:xfrm>
            <a:off x="950913" y="4411489"/>
            <a:ext cx="10314495" cy="512058"/>
          </a:xfrm>
        </p:spPr>
        <p:txBody>
          <a:bodyPr/>
          <a:lstStyle>
            <a:lvl1pPr marL="0" indent="0">
              <a:buNone/>
              <a:defRPr sz="32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6241913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2_Title Slide">
    <p:bg>
      <p:bgPr>
        <a:gradFill flip="none" rotWithShape="1">
          <a:gsLst>
            <a:gs pos="40000">
              <a:schemeClr val="accent1">
                <a:lumMod val="100000"/>
              </a:schemeClr>
            </a:gs>
            <a:gs pos="0">
              <a:schemeClr val="accent5"/>
            </a:gs>
            <a:gs pos="100000">
              <a:srgbClr val="0155EF"/>
            </a:gs>
          </a:gsLst>
          <a:lin ang="27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7780"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494772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_Title Slide">
    <p:bg>
      <p:bgPr>
        <a:gradFill>
          <a:gsLst>
            <a:gs pos="0">
              <a:srgbClr val="1DBDFF"/>
            </a:gs>
            <a:gs pos="32000">
              <a:srgbClr val="1A8CFF"/>
            </a:gs>
            <a:gs pos="100000">
              <a:srgbClr val="752FB7"/>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6" name="Rectangle 25"/>
          <p:cNvSpPr/>
          <p:nvPr userDrawn="1"/>
        </p:nvSpPr>
        <p:spPr>
          <a:xfrm flipV="1">
            <a:off x="-12191" y="-1"/>
            <a:ext cx="12204191" cy="6858001"/>
          </a:xfrm>
          <a:prstGeom prst="rect">
            <a:avLst/>
          </a:prstGeom>
          <a:gradFill flip="none" rotWithShape="1">
            <a:gsLst>
              <a:gs pos="14000">
                <a:schemeClr val="accent1">
                  <a:lumMod val="80000"/>
                  <a:lumOff val="20000"/>
                  <a:alpha val="10000"/>
                </a:schemeClr>
              </a:gs>
              <a:gs pos="100000">
                <a:schemeClr val="accent1">
                  <a:lumMod val="100000"/>
                  <a:alpha val="3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38" name="Title 1"/>
          <p:cNvSpPr>
            <a:spLocks noGrp="1"/>
          </p:cNvSpPr>
          <p:nvPr>
            <p:ph type="ctrTitle"/>
          </p:nvPr>
        </p:nvSpPr>
        <p:spPr>
          <a:xfrm>
            <a:off x="950976" y="341105"/>
            <a:ext cx="10314432" cy="1964978"/>
          </a:xfrm>
        </p:spPr>
        <p:txBody>
          <a:bodyPr anchor="b" anchorCtr="0">
            <a:normAutofit/>
          </a:bodyPr>
          <a:lstStyle>
            <a:lvl1pPr algn="l">
              <a:lnSpc>
                <a:spcPct val="80000"/>
              </a:lnSpc>
              <a:defRPr sz="6000">
                <a:solidFill>
                  <a:schemeClr val="bg1"/>
                </a:solidFill>
              </a:defRPr>
            </a:lvl1pPr>
          </a:lstStyle>
          <a:p>
            <a:r>
              <a:rPr lang="en-US" smtClean="0"/>
              <a:t>Click to edit Master title style</a:t>
            </a:r>
            <a:endParaRPr lang="en-US" dirty="0"/>
          </a:p>
        </p:txBody>
      </p:sp>
      <p:sp>
        <p:nvSpPr>
          <p:cNvPr id="40" name="Shape 48"/>
          <p:cNvSpPr>
            <a:spLocks noGrp="1"/>
          </p:cNvSpPr>
          <p:nvPr>
            <p:ph type="body" sz="quarter" idx="10" hasCustomPrompt="1"/>
          </p:nvPr>
        </p:nvSpPr>
        <p:spPr>
          <a:xfrm>
            <a:off x="951663" y="2333175"/>
            <a:ext cx="4270249" cy="1427453"/>
          </a:xfrm>
          <a:prstGeom prst="rect">
            <a:avLst/>
          </a:prstGeom>
        </p:spPr>
        <p:txBody>
          <a:bodyPr>
            <a:noAutofit/>
          </a:bodyPr>
          <a:lstStyle>
            <a:lvl1pPr marL="0" indent="0">
              <a:lnSpc>
                <a:spcPct val="80000"/>
              </a:lnSpc>
              <a:spcBef>
                <a:spcPts val="0"/>
              </a:spcBef>
              <a:spcAft>
                <a:spcPts val="600"/>
              </a:spcAft>
              <a:buSzTx/>
              <a:buFontTx/>
              <a:buNone/>
              <a:defRPr sz="2000">
                <a:solidFill>
                  <a:srgbClr val="FFFFFF"/>
                </a:solidFill>
              </a:defRPr>
            </a:lvl1pPr>
            <a:lvl2pPr marL="0" indent="0">
              <a:lnSpc>
                <a:spcPct val="80000"/>
              </a:lnSpc>
              <a:spcBef>
                <a:spcPts val="0"/>
              </a:spcBef>
              <a:spcAft>
                <a:spcPts val="600"/>
              </a:spcAft>
              <a:buSzTx/>
              <a:buFontTx/>
              <a:buNone/>
              <a:defRPr sz="2000">
                <a:solidFill>
                  <a:srgbClr val="FFFFFF"/>
                </a:solidFill>
              </a:defRPr>
            </a:lvl2pPr>
            <a:lvl3pPr marL="0" indent="0">
              <a:lnSpc>
                <a:spcPct val="80000"/>
              </a:lnSpc>
              <a:spcBef>
                <a:spcPts val="0"/>
              </a:spcBef>
              <a:spcAft>
                <a:spcPts val="600"/>
              </a:spcAft>
              <a:buSzTx/>
              <a:buFontTx/>
              <a:buNone/>
              <a:defRPr sz="2000">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r>
              <a:rPr lang="en-US" dirty="0" smtClean="0"/>
              <a:t>Speaker Name</a:t>
            </a:r>
            <a:endParaRPr dirty="0"/>
          </a:p>
          <a:p>
            <a:pPr lvl="1"/>
            <a:r>
              <a:rPr lang="en-US" dirty="0" smtClean="0"/>
              <a:t>Title/Company</a:t>
            </a:r>
            <a:endParaRPr dirty="0"/>
          </a:p>
          <a:p>
            <a:pPr lvl="2"/>
            <a:r>
              <a:rPr lang="en-US" dirty="0" smtClean="0"/>
              <a:t>Date</a:t>
            </a:r>
            <a:endParaRPr dirty="0"/>
          </a:p>
        </p:txBody>
      </p:sp>
      <p:grpSp>
        <p:nvGrpSpPr>
          <p:cNvPr id="10" name="Large Logo"/>
          <p:cNvGrpSpPr/>
          <p:nvPr/>
        </p:nvGrpSpPr>
        <p:grpSpPr>
          <a:xfrm>
            <a:off x="946986" y="5176329"/>
            <a:ext cx="2805821" cy="680014"/>
            <a:chOff x="5753494" y="2024196"/>
            <a:chExt cx="846681" cy="205200"/>
          </a:xfrm>
        </p:grpSpPr>
        <p:sp>
          <p:nvSpPr>
            <p:cNvPr id="11"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2"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3"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4"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5"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6"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7"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8"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19"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0"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2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3266349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a:lvl1pPr>
            <a:lvl2pPr>
              <a:defRPr/>
            </a:lvl2pPr>
            <a:lvl3pPr>
              <a:defRPr/>
            </a:lvl3pPr>
            <a:lvl4pPr>
              <a:defRPr/>
            </a:lvl4pPr>
            <a:lvl5pPr>
              <a:defRPr/>
            </a:lvl5p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331220699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Placeholder 1"/>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Title and Content—INFORM</a:t>
            </a:r>
            <a:endParaRPr lang="en-US" dirty="0"/>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440448527"/>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ext Placeholder 2"/>
          <p:cNvSpPr>
            <a:spLocks noGrp="1"/>
          </p:cNvSpPr>
          <p:nvPr>
            <p:ph idx="1"/>
          </p:nvPr>
        </p:nvSpPr>
        <p:spPr>
          <a:xfrm>
            <a:off x="946786" y="1728000"/>
            <a:ext cx="10311765" cy="4452138"/>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37541944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Subtitle—INFOR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buSzPct val="80000"/>
              <a:defRPr sz="2000"/>
            </a:lvl1pPr>
            <a:lvl2pPr>
              <a:defRPr sz="1800"/>
            </a:lvl2pPr>
            <a:lvl3pPr>
              <a:defRPr sz="1600"/>
            </a:lvl3pPr>
            <a:lvl4pPr>
              <a:defRPr sz="1400"/>
            </a:lvl4pPr>
            <a:lvl5pPr>
              <a:defRPr sz="11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Forth level – avoid as too small </a:t>
            </a:r>
            <a:endParaRPr lang="en-US" dirty="0"/>
          </a:p>
        </p:txBody>
      </p:sp>
      <p:sp>
        <p:nvSpPr>
          <p:cNvPr id="5"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7"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Subtitle—INFORM</a:t>
            </a:r>
            <a:endParaRPr lang="en-US" dirty="0"/>
          </a:p>
        </p:txBody>
      </p:sp>
      <p:sp>
        <p:nvSpPr>
          <p:cNvPr id="8"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1132012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a:t>Click to edit Master title style</a:t>
            </a: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pPr hangingPunct="0"/>
            <a:endParaRPr kern="0">
              <a:solidFill>
                <a:prstClr val="black"/>
              </a:solidFill>
              <a:latin typeface="Calibri"/>
              <a:sym typeface="Calibri"/>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pPr hangingPunct="0"/>
            <a:endParaRPr kern="0" dirty="0">
              <a:solidFill>
                <a:prstClr val="black"/>
              </a:solidFill>
              <a:latin typeface="Calibri"/>
              <a:sym typeface="Calibri"/>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40046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p>
            <a:r>
              <a:rPr lang="en-US" dirty="0" smtClean="0"/>
              <a:t>Title Only</a:t>
            </a:r>
            <a:endParaRPr lang="en-US" dirty="0"/>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07340349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8"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365210007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5"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148795201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s—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baseline="0"/>
            </a:lvl1pPr>
          </a:lstStyle>
          <a:p>
            <a:r>
              <a:rPr lang="en-US" dirty="0" smtClean="0"/>
              <a:t>Two Columns—INFORM</a:t>
            </a:r>
            <a:endParaRPr lang="en-US" dirty="0"/>
          </a:p>
        </p:txBody>
      </p:sp>
      <p:sp>
        <p:nvSpPr>
          <p:cNvPr id="9"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306162978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s w Subtitle—INFOR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Subtitle—INFORM</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7"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413076058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s w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0"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Two Columns with Headings—INFORM</a:t>
            </a:r>
            <a:endParaRPr lang="en-US" dirty="0"/>
          </a:p>
        </p:txBody>
      </p:sp>
      <p:sp>
        <p:nvSpPr>
          <p:cNvPr id="11" name="Footer Placeholde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73076523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s, Subtitle and Headings—INFORM">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18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18 </a:t>
            </a:r>
            <a:r>
              <a:rPr lang="en-US" dirty="0" err="1" smtClean="0"/>
              <a:t>pt</a:t>
            </a:r>
            <a:endParaRPr lang="en-US" dirty="0" smtClean="0"/>
          </a:p>
          <a:p>
            <a:pPr lvl="2"/>
            <a:r>
              <a:rPr lang="en-US" dirty="0" smtClean="0"/>
              <a:t>Third level 16 </a:t>
            </a:r>
            <a:r>
              <a:rPr lang="en-US" dirty="0" err="1" smtClean="0"/>
              <a:t>pt</a:t>
            </a:r>
            <a:endParaRPr lang="en-US" dirty="0" smtClean="0"/>
          </a:p>
          <a:p>
            <a:pPr lvl="3"/>
            <a:r>
              <a:rPr lang="en-US" dirty="0" smtClean="0"/>
              <a:t>Fourth level - avoid</a:t>
            </a:r>
          </a:p>
          <a:p>
            <a:pPr lvl="4"/>
            <a:r>
              <a:rPr lang="en-US" dirty="0" smtClean="0"/>
              <a:t>Fifth level - avoid</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Headings—INFORM</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14"/>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261877828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51876135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Columns, Subtitle—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Subtitle—INFORM</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0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(20pt)</a:t>
            </a:r>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4423629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Columns w Headings—INFORM">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Headings—INFORM</a:t>
            </a:r>
            <a:endParaRPr lang="en-US" dirty="0"/>
          </a:p>
        </p:txBody>
      </p:sp>
      <p:sp>
        <p:nvSpPr>
          <p:cNvPr id="10"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40089638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50" Type="http://schemas.openxmlformats.org/officeDocument/2006/relationships/slideLayout" Target="../slideLayouts/slideLayout131.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53"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slideLayout" Target="../slideLayouts/slideLayout130.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52" Type="http://schemas.openxmlformats.org/officeDocument/2006/relationships/slideLayout" Target="../slideLayouts/slideLayout133.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8" Type="http://schemas.openxmlformats.org/officeDocument/2006/relationships/slideLayout" Target="../slideLayouts/slideLayout89.xml"/><Relationship Id="rId51" Type="http://schemas.openxmlformats.org/officeDocument/2006/relationships/slideLayout" Target="../slideLayouts/slideLayout1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47" Type="http://schemas.openxmlformats.org/officeDocument/2006/relationships/slideLayout" Target="../slideLayouts/slideLayout180.xml"/><Relationship Id="rId50" Type="http://schemas.openxmlformats.org/officeDocument/2006/relationships/slideLayout" Target="../slideLayouts/slideLayout183.xml"/><Relationship Id="rId55" Type="http://schemas.openxmlformats.org/officeDocument/2006/relationships/slideLayout" Target="../slideLayouts/slideLayout188.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46" Type="http://schemas.openxmlformats.org/officeDocument/2006/relationships/slideLayout" Target="../slideLayouts/slideLayout17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54" Type="http://schemas.openxmlformats.org/officeDocument/2006/relationships/slideLayout" Target="../slideLayouts/slideLayout187.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slideLayout" Target="../slideLayouts/slideLayout178.xml"/><Relationship Id="rId53" Type="http://schemas.openxmlformats.org/officeDocument/2006/relationships/slideLayout" Target="../slideLayouts/slideLayout186.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49" Type="http://schemas.openxmlformats.org/officeDocument/2006/relationships/slideLayout" Target="../slideLayouts/slideLayout182.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slideLayout" Target="../slideLayouts/slideLayout177.xml"/><Relationship Id="rId52" Type="http://schemas.openxmlformats.org/officeDocument/2006/relationships/slideLayout" Target="../slideLayouts/slideLayout185.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48" Type="http://schemas.openxmlformats.org/officeDocument/2006/relationships/slideLayout" Target="../slideLayouts/slideLayout181.xml"/><Relationship Id="rId56" Type="http://schemas.openxmlformats.org/officeDocument/2006/relationships/theme" Target="../theme/theme5.xml"/><Relationship Id="rId8" Type="http://schemas.openxmlformats.org/officeDocument/2006/relationships/slideLayout" Target="../slideLayouts/slideLayout141.xml"/><Relationship Id="rId51" Type="http://schemas.openxmlformats.org/officeDocument/2006/relationships/slideLayout" Target="../slideLayouts/slideLayout184.xml"/><Relationship Id="rId3"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05BB3"/>
            </a:gs>
            <a:gs pos="74000">
              <a:srgbClr val="114E91"/>
            </a:gs>
          </a:gsLst>
          <a:lin ang="2639999" scaled="0"/>
        </a:gradFill>
        <a:effectLst/>
      </p:bgPr>
    </p:bg>
    <p:spTree>
      <p:nvGrpSpPr>
        <p:cNvPr id="1" name=""/>
        <p:cNvGrpSpPr/>
        <p:nvPr/>
      </p:nvGrpSpPr>
      <p:grpSpPr>
        <a:xfrm>
          <a:off x="0" y="0"/>
          <a:ext cx="0" cy="0"/>
          <a:chOff x="0" y="0"/>
          <a:chExt cx="0" cy="0"/>
        </a:xfrm>
      </p:grpSpPr>
      <p:pic>
        <p:nvPicPr>
          <p:cNvPr id="2" name="Picture 43" descr="Picture 43"/>
          <p:cNvPicPr>
            <a:picLocks noChangeAspect="1"/>
          </p:cNvPicPr>
          <p:nvPr/>
        </p:nvPicPr>
        <p:blipFill>
          <a:blip r:embed="rId26">
            <a:alphaModFix amt="28000"/>
            <a:extLst/>
          </a:blip>
          <a:stretch>
            <a:fillRect/>
          </a:stretch>
        </p:blipFill>
        <p:spPr>
          <a:xfrm>
            <a:off x="0" y="0"/>
            <a:ext cx="12166600" cy="6858000"/>
          </a:xfrm>
          <a:prstGeom prst="rect">
            <a:avLst/>
          </a:prstGeom>
          <a:ln w="12700">
            <a:miter lim="400000"/>
          </a:ln>
        </p:spPr>
      </p:pic>
      <p:sp>
        <p:nvSpPr>
          <p:cNvPr id="3"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sp>
        <p:nvSpPr>
          <p:cNvPr id="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hangingPunct="0">
              <a:defRPr>
                <a:solidFill>
                  <a:srgbClr val="FFFFFF"/>
                </a:solidFill>
              </a:defRPr>
            </a:pPr>
            <a:endParaRPr kern="0">
              <a:solidFill>
                <a:srgbClr val="FFFFFF"/>
              </a:solidFill>
              <a:latin typeface="Calibri"/>
              <a:sym typeface="Calibri"/>
            </a:endParaRPr>
          </a:p>
        </p:txBody>
      </p:sp>
      <p:grpSp>
        <p:nvGrpSpPr>
          <p:cNvPr id="18" name="Group 28"/>
          <p:cNvGrpSpPr/>
          <p:nvPr/>
        </p:nvGrpSpPr>
        <p:grpSpPr>
          <a:xfrm>
            <a:off x="11308073" y="6527386"/>
            <a:ext cx="740367" cy="179272"/>
            <a:chOff x="0" y="0"/>
            <a:chExt cx="740366" cy="179271"/>
          </a:xfrm>
        </p:grpSpPr>
        <p:sp>
          <p:nvSpPr>
            <p:cNvPr id="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sp>
          <p:nvSpPr>
            <p:cNvPr id="1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hangingPunct="0"/>
              <a:endParaRPr kern="0">
                <a:solidFill>
                  <a:srgbClr val="212E35"/>
                </a:solidFill>
                <a:latin typeface="Calibri"/>
                <a:sym typeface="Calibri"/>
              </a:endParaRPr>
            </a:p>
          </p:txBody>
        </p:sp>
      </p:grpSp>
      <p:sp>
        <p:nvSpPr>
          <p:cNvPr id="1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2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9" rIns="45719" anchor="ctr">
            <a:spAutoFit/>
          </a:bodyPr>
          <a:lstStyle>
            <a:lvl1pPr>
              <a:defRPr sz="1100">
                <a:solidFill>
                  <a:srgbClr val="BFBFBF"/>
                </a:solidFill>
              </a:defRPr>
            </a:lvl1pPr>
          </a:lstStyle>
          <a:p>
            <a:pPr hangingPunct="0"/>
            <a:fld id="{86CB4B4D-7CA3-9044-876B-883B54F8677D}" type="slidenum">
              <a:rPr kern="0">
                <a:latin typeface="Calibri"/>
                <a:sym typeface="Calibri"/>
              </a:rPr>
              <a:pPr hangingPunct="0"/>
              <a:t>‹#›</a:t>
            </a:fld>
            <a:endParaRPr kern="0">
              <a:latin typeface="Calibri"/>
              <a:sym typeface="Calibri"/>
            </a:endParaRPr>
          </a:p>
        </p:txBody>
      </p:sp>
    </p:spTree>
    <p:extLst>
      <p:ext uri="{BB962C8B-B14F-4D97-AF65-F5344CB8AC3E}">
        <p14:creationId xmlns:p14="http://schemas.microsoft.com/office/powerpoint/2010/main" val="370614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p:titleStyle>
    <p:body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ea typeface="+mj-ea"/>
                <a:cs typeface="+mj-cs"/>
                <a:sym typeface="Calibri"/>
              </a:rPr>
              <a:pPr defTabSz="914377"/>
              <a:t>‹#›</a:t>
            </a:fld>
            <a:endParaRPr lang="en-US" dirty="0">
              <a:solidFill>
                <a:srgbClr val="FFFFFF">
                  <a:lumMod val="75000"/>
                </a:srgbClr>
              </a:solidFill>
              <a:ea typeface="+mj-ea"/>
              <a:cs typeface="+mj-cs"/>
              <a:sym typeface="Calibri"/>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a typeface="+mj-ea"/>
                <a:cs typeface="+mj-cs"/>
                <a:sym typeface="Calibri"/>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a typeface="+mj-ea"/>
              <a:cs typeface="+mj-cs"/>
              <a:sym typeface="Calibri"/>
            </a:endParaRPr>
          </a:p>
        </p:txBody>
      </p:sp>
    </p:spTree>
    <p:extLst>
      <p:ext uri="{BB962C8B-B14F-4D97-AF65-F5344CB8AC3E}">
        <p14:creationId xmlns:p14="http://schemas.microsoft.com/office/powerpoint/2010/main" val="398311509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852" r:id="rId2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212E35"/>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Tree>
    <p:extLst>
      <p:ext uri="{BB962C8B-B14F-4D97-AF65-F5344CB8AC3E}">
        <p14:creationId xmlns:p14="http://schemas.microsoft.com/office/powerpoint/2010/main" val="291293685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r>
              <a:rPr lang="en-GB" smtClean="0">
                <a:solidFill>
                  <a:srgbClr val="000000">
                    <a:tint val="75000"/>
                  </a:srgbClr>
                </a:solidFill>
              </a:rPr>
              <a:t>For Internal Use Only</a:t>
            </a:r>
            <a:endParaRPr lang="en-GB" dirty="0">
              <a:solidFill>
                <a:srgbClr val="000000">
                  <a:tint val="75000"/>
                </a:srgbClr>
              </a:solidFill>
            </a:endParaRPr>
          </a:p>
        </p:txBody>
      </p:sp>
    </p:spTree>
    <p:extLst>
      <p:ext uri="{BB962C8B-B14F-4D97-AF65-F5344CB8AC3E}">
        <p14:creationId xmlns:p14="http://schemas.microsoft.com/office/powerpoint/2010/main" val="417887310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1" r:id="rId48"/>
    <p:sldLayoutId id="2147483792" r:id="rId49"/>
    <p:sldLayoutId id="2147483793" r:id="rId50"/>
    <p:sldLayoutId id="2147483794" r:id="rId51"/>
    <p:sldLayoutId id="2147483795" r:id="rId52"/>
  </p:sldLayoutIdLst>
  <p:timing>
    <p:tnLst>
      <p:par>
        <p:cTn id="1" dur="indefinite" restart="never" nodeType="tmRoot"/>
      </p:par>
    </p:tnLst>
  </p:timing>
  <p:hf hd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7092">
          <p15:clr>
            <a:srgbClr val="F26B43"/>
          </p15:clr>
        </p15:guide>
        <p15:guide id="4294967295" pos="595">
          <p15:clr>
            <a:srgbClr val="F26B43"/>
          </p15:clr>
        </p15:guide>
        <p15:guide id="4294967295" orient="horz" pos="540">
          <p15:clr>
            <a:srgbClr val="F26B43"/>
          </p15:clr>
        </p15:guide>
        <p15:guide id="4294967295" orient="horz" pos="96">
          <p15:clr>
            <a:srgbClr val="F26B43"/>
          </p15:clr>
        </p15:guide>
        <p15:guide id="4294967295" orient="horz" pos="4224">
          <p15:clr>
            <a:srgbClr val="F26B43"/>
          </p15:clr>
        </p15:guide>
        <p15:guide id="4294967295" orient="horz" pos="1094">
          <p15:clr>
            <a:srgbClr val="F26B43"/>
          </p15:clr>
        </p15:guide>
        <p15:guide id="4294967295" pos="3840">
          <p15:clr>
            <a:srgbClr val="F26B43"/>
          </p15:clr>
        </p15:guide>
        <p15:guide id="4294967295" orient="horz" pos="3893">
          <p15:clr>
            <a:srgbClr val="F26B43"/>
          </p15:clr>
        </p15:guide>
        <p15:guide id="4294967295" orient="horz" pos="1389">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pPr defTabSz="914377"/>
            <a:fld id="{0FB999A9-77CE-4AD1-9911-24A29F08BC34}" type="slidenum">
              <a:rPr lang="en-US" smtClean="0">
                <a:solidFill>
                  <a:srgbClr val="FFFFFF">
                    <a:lumMod val="75000"/>
                  </a:srgbClr>
                </a:solidFill>
              </a:rPr>
              <a:pPr defTabSz="914377"/>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defTabSz="914377">
              <a:defRPr>
                <a:solidFill>
                  <a:srgbClr val="FFFFFF"/>
                </a:solidFill>
              </a:defRPr>
            </a:pPr>
            <a:endParaRPr>
              <a:solidFill>
                <a:srgbClr val="FFFFFF"/>
              </a:solidFill>
            </a:endParaRPr>
          </a:p>
        </p:txBody>
      </p:sp>
      <p:sp>
        <p:nvSpPr>
          <p:cNvPr id="4" name="Footer Placeholde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GB" dirty="0">
              <a:solidFill>
                <a:srgbClr val="000000">
                  <a:tint val="75000"/>
                </a:srgbClr>
              </a:solidFill>
            </a:endParaRPr>
          </a:p>
        </p:txBody>
      </p:sp>
    </p:spTree>
    <p:extLst>
      <p:ext uri="{BB962C8B-B14F-4D97-AF65-F5344CB8AC3E}">
        <p14:creationId xmlns:p14="http://schemas.microsoft.com/office/powerpoint/2010/main" val="917853263"/>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850" r:id="rId54"/>
    <p:sldLayoutId id="2147483851" r:id="rId55"/>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7092">
          <p15:clr>
            <a:srgbClr val="F26B43"/>
          </p15:clr>
        </p15:guide>
        <p15:guide id="4294967295" pos="595">
          <p15:clr>
            <a:srgbClr val="F26B43"/>
          </p15:clr>
        </p15:guide>
        <p15:guide id="4294967295" orient="horz" pos="540">
          <p15:clr>
            <a:srgbClr val="F26B43"/>
          </p15:clr>
        </p15:guide>
        <p15:guide id="4294967295" orient="horz" pos="96">
          <p15:clr>
            <a:srgbClr val="F26B43"/>
          </p15:clr>
        </p15:guide>
        <p15:guide id="4294967295" orient="horz" pos="4224">
          <p15:clr>
            <a:srgbClr val="F26B43"/>
          </p15:clr>
        </p15:guide>
        <p15:guide id="4294967295" orient="horz" pos="1094">
          <p15:clr>
            <a:srgbClr val="F26B43"/>
          </p15:clr>
        </p15:guide>
        <p15:guide id="4294967295" pos="3840">
          <p15:clr>
            <a:srgbClr val="F26B43"/>
          </p15:clr>
        </p15:guide>
        <p15:guide id="4294967295" orient="horz" pos="3893">
          <p15:clr>
            <a:srgbClr val="F26B43"/>
          </p15:clr>
        </p15:guide>
        <p15:guide id="4294967295"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2" Type="http://schemas.openxmlformats.org/officeDocument/2006/relationships/hyperlink" Target="https://community.softwaregrp.com/t5/SMA-X-Learn/Live-Meetings-for-SMA-X-Software-Community-for-the-Technical/ta-p/1616351" TargetMode="Externa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defTabSz="914377">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defTabSz="914377">
                <a:defRPr>
                  <a:solidFill>
                    <a:srgbClr val="808080"/>
                  </a:solidFill>
                </a:defRPr>
              </a:pPr>
              <a:endParaRPr dirty="0">
                <a:solidFill>
                  <a:srgbClr val="808080"/>
                </a:solidFill>
              </a:endParaRPr>
            </a:p>
          </p:txBody>
        </p:sp>
      </p:grpSp>
      <p:grpSp>
        <p:nvGrpSpPr>
          <p:cNvPr id="37" name="Group 36">
            <a:extLst>
              <a:ext uri="{FF2B5EF4-FFF2-40B4-BE49-F238E27FC236}">
                <a16:creationId xmlns:a16="http://schemas.microsoft.com/office/drawing/2014/main" xmlns="" id="{E811C88C-6FD4-4438-8976-CBFC5CAE2721}"/>
              </a:ext>
            </a:extLst>
          </p:cNvPr>
          <p:cNvGrpSpPr/>
          <p:nvPr/>
        </p:nvGrpSpPr>
        <p:grpSpPr>
          <a:xfrm>
            <a:off x="4907980" y="5470692"/>
            <a:ext cx="6603026" cy="1333500"/>
            <a:chOff x="6816628" y="5641624"/>
            <a:chExt cx="5138059" cy="951364"/>
          </a:xfrm>
          <a:solidFill>
            <a:srgbClr val="29CEFE">
              <a:alpha val="69804"/>
            </a:srgbClr>
          </a:solidFill>
        </p:grpSpPr>
        <p:sp>
          <p:nvSpPr>
            <p:cNvPr id="38" name="Rectangle 37">
              <a:extLst>
                <a:ext uri="{FF2B5EF4-FFF2-40B4-BE49-F238E27FC236}">
                  <a16:creationId xmlns:a16="http://schemas.microsoft.com/office/drawing/2014/main" xmlns="" id="{3470BD45-42E8-4D5A-9601-8E9122E2E731}"/>
                </a:ext>
              </a:extLst>
            </p:cNvPr>
            <p:cNvSpPr/>
            <p:nvPr/>
          </p:nvSpPr>
          <p:spPr bwMode="ltGray">
            <a:xfrm>
              <a:off x="6816628" y="5641624"/>
              <a:ext cx="5138059" cy="951364"/>
            </a:xfrm>
            <a:prstGeom prst="rect">
              <a:avLst/>
            </a:prstGeom>
            <a:solidFill>
              <a:srgbClr val="0C90EB">
                <a:alpha val="7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defTabSz="914377">
                <a:lnSpc>
                  <a:spcPct val="90000"/>
                </a:lnSpc>
              </a:pPr>
              <a:r>
                <a:rPr lang="en-US" sz="2200" dirty="0">
                  <a:solidFill>
                    <a:srgbClr val="FFFFFF"/>
                  </a:solidFill>
                  <a:cs typeface="Calibri" panose="020F0502020204030204" pitchFamily="34" charset="0"/>
                </a:rPr>
                <a:t>You can:</a:t>
              </a:r>
            </a:p>
            <a:p>
              <a:pPr marL="457200" defTabSz="914377">
                <a:lnSpc>
                  <a:spcPct val="90000"/>
                </a:lnSpc>
              </a:pPr>
              <a:r>
                <a:rPr lang="en-US" sz="2200" dirty="0">
                  <a:solidFill>
                    <a:srgbClr val="FFFFFF"/>
                  </a:solidFill>
                  <a:cs typeface="Calibri" panose="020F0502020204030204" pitchFamily="34" charset="0"/>
                </a:rPr>
                <a:t>Download the presentation. </a:t>
              </a:r>
            </a:p>
            <a:p>
              <a:pPr marL="457200" defTabSz="914377">
                <a:lnSpc>
                  <a:spcPct val="90000"/>
                </a:lnSpc>
              </a:pPr>
              <a:r>
                <a:rPr lang="en-US" sz="2200" dirty="0">
                  <a:solidFill>
                    <a:srgbClr val="FFFFFF"/>
                  </a:solidFill>
                  <a:cs typeface="Calibri" panose="020F0502020204030204" pitchFamily="34" charset="0"/>
                </a:rPr>
                <a:t>Download PowerPoint slides &amp; speaker notes.</a:t>
              </a:r>
            </a:p>
          </p:txBody>
        </p:sp>
        <p:pic>
          <p:nvPicPr>
            <p:cNvPr id="39" name="Picture 38">
              <a:extLst>
                <a:ext uri="{FF2B5EF4-FFF2-40B4-BE49-F238E27FC236}">
                  <a16:creationId xmlns:a16="http://schemas.microsoft.com/office/drawing/2014/main" xmlns="" id="{4EA29466-D05A-4A73-93D4-567500ABB906}"/>
                </a:ext>
              </a:extLst>
            </p:cNvPr>
            <p:cNvPicPr>
              <a:picLocks noChangeAspect="1"/>
            </p:cNvPicPr>
            <p:nvPr/>
          </p:nvPicPr>
          <p:blipFill>
            <a:blip r:embed="rId4"/>
            <a:stretch>
              <a:fillRect/>
            </a:stretch>
          </p:blipFill>
          <p:spPr>
            <a:xfrm>
              <a:off x="9943015" y="6020995"/>
              <a:ext cx="172274" cy="188183"/>
            </a:xfrm>
            <a:prstGeom prst="rect">
              <a:avLst/>
            </a:prstGeom>
            <a:grpFill/>
            <a:ln>
              <a:solidFill>
                <a:srgbClr val="B2B2B2"/>
              </a:solidFill>
            </a:ln>
          </p:spPr>
        </p:pic>
      </p:grpSp>
      <p:sp>
        <p:nvSpPr>
          <p:cNvPr id="2" name="Title 1"/>
          <p:cNvSpPr>
            <a:spLocks noGrp="1"/>
          </p:cNvSpPr>
          <p:nvPr>
            <p:ph type="ctrTitle"/>
          </p:nvPr>
        </p:nvSpPr>
        <p:spPr>
          <a:xfrm>
            <a:off x="930879" y="3181350"/>
            <a:ext cx="11143133" cy="1574437"/>
          </a:xfrm>
        </p:spPr>
        <p:txBody>
          <a:bodyPr>
            <a:noAutofit/>
          </a:bodyPr>
          <a:lstStyle/>
          <a:p>
            <a:r>
              <a:rPr lang="en-US" sz="4300" dirty="0" smtClean="0"/>
              <a:t>Service Management Automation (SMA) Suite</a:t>
            </a:r>
            <a:br>
              <a:rPr lang="en-US" sz="4300" dirty="0" smtClean="0"/>
            </a:br>
            <a:r>
              <a:rPr lang="en-US" sz="4300" dirty="0" smtClean="0"/>
              <a:t>Technical Presentation Training, Level </a:t>
            </a:r>
            <a:r>
              <a:rPr lang="en-US" sz="4300" dirty="0"/>
              <a:t>320</a:t>
            </a:r>
            <a:br>
              <a:rPr lang="en-US" sz="4300" dirty="0"/>
            </a:br>
            <a:r>
              <a:rPr lang="en-US" sz="4300" dirty="0"/>
              <a:t>Module </a:t>
            </a:r>
            <a:r>
              <a:rPr lang="en-US" sz="4300" dirty="0" smtClean="0"/>
              <a:t>3: </a:t>
            </a:r>
            <a:r>
              <a:rPr lang="en-US" sz="4300" dirty="0"/>
              <a:t>Competition</a:t>
            </a:r>
          </a:p>
        </p:txBody>
      </p:sp>
      <p:sp>
        <p:nvSpPr>
          <p:cNvPr id="3" name="Text Placeholder 2"/>
          <p:cNvSpPr>
            <a:spLocks noGrp="1"/>
          </p:cNvSpPr>
          <p:nvPr>
            <p:ph type="body" sz="quarter" idx="11"/>
          </p:nvPr>
        </p:nvSpPr>
        <p:spPr>
          <a:xfrm>
            <a:off x="930881" y="6196332"/>
            <a:ext cx="3588366" cy="433067"/>
          </a:xfrm>
        </p:spPr>
        <p:txBody>
          <a:bodyPr/>
          <a:lstStyle/>
          <a:p>
            <a:r>
              <a:rPr lang="en-US" smtClean="0"/>
              <a:t>October 2018</a:t>
            </a:r>
            <a:endParaRPr lang="en-US" dirty="0"/>
          </a:p>
        </p:txBody>
      </p:sp>
      <p:sp>
        <p:nvSpPr>
          <p:cNvPr id="4" name="Text Placeholder 3"/>
          <p:cNvSpPr>
            <a:spLocks noGrp="1"/>
          </p:cNvSpPr>
          <p:nvPr>
            <p:ph type="body" sz="quarter" idx="12"/>
          </p:nvPr>
        </p:nvSpPr>
        <p:spPr>
          <a:xfrm>
            <a:off x="930879" y="5359922"/>
            <a:ext cx="4270249" cy="769992"/>
          </a:xfrm>
        </p:spPr>
        <p:txBody>
          <a:bodyPr/>
          <a:lstStyle/>
          <a:p>
            <a:endParaRPr lang="en-US" dirty="0" smtClean="0"/>
          </a:p>
          <a:p>
            <a:r>
              <a:rPr lang="en-US" dirty="0" smtClean="0"/>
              <a:t>Carol Hibbard</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solidFill>
                  <a:srgbClr val="FFFFFF"/>
                </a:solidFill>
              </a:rPr>
              <a:pPr/>
              <a:t>1</a:t>
            </a:fld>
            <a:endParaRPr lang="en-US" dirty="0">
              <a:solidFill>
                <a:srgbClr val="FFFFFF"/>
              </a:solidFill>
            </a:endParaRPr>
          </a:p>
        </p:txBody>
      </p:sp>
    </p:spTree>
    <p:extLst>
      <p:ext uri="{BB962C8B-B14F-4D97-AF65-F5344CB8AC3E}">
        <p14:creationId xmlns:p14="http://schemas.microsoft.com/office/powerpoint/2010/main" val="3939177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37"/>
                                        </p:tgtEl>
                                        <p:attrNameLst>
                                          <p:attrName>r</p:attrName>
                                        </p:attrNameLst>
                                      </p:cBhvr>
                                    </p:animRot>
                                    <p:animRot by="-240000">
                                      <p:cBhvr>
                                        <p:cTn id="10" dur="200" fill="hold">
                                          <p:stCondLst>
                                            <p:cond delay="200"/>
                                          </p:stCondLst>
                                        </p:cTn>
                                        <p:tgtEl>
                                          <p:spTgt spid="37"/>
                                        </p:tgtEl>
                                        <p:attrNameLst>
                                          <p:attrName>r</p:attrName>
                                        </p:attrNameLst>
                                      </p:cBhvr>
                                    </p:animRot>
                                    <p:animRot by="240000">
                                      <p:cBhvr>
                                        <p:cTn id="11" dur="200" fill="hold">
                                          <p:stCondLst>
                                            <p:cond delay="400"/>
                                          </p:stCondLst>
                                        </p:cTn>
                                        <p:tgtEl>
                                          <p:spTgt spid="37"/>
                                        </p:tgtEl>
                                        <p:attrNameLst>
                                          <p:attrName>r</p:attrName>
                                        </p:attrNameLst>
                                      </p:cBhvr>
                                    </p:animRot>
                                    <p:animRot by="-240000">
                                      <p:cBhvr>
                                        <p:cTn id="12" dur="200" fill="hold">
                                          <p:stCondLst>
                                            <p:cond delay="600"/>
                                          </p:stCondLst>
                                        </p:cTn>
                                        <p:tgtEl>
                                          <p:spTgt spid="37"/>
                                        </p:tgtEl>
                                        <p:attrNameLst>
                                          <p:attrName>r</p:attrName>
                                        </p:attrNameLst>
                                      </p:cBhvr>
                                    </p:animRot>
                                    <p:animRot by="120000">
                                      <p:cBhvr>
                                        <p:cTn id="13" dur="200" fill="hold">
                                          <p:stCondLst>
                                            <p:cond delay="8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946785" y="1403934"/>
            <a:ext cx="10311766" cy="5178097"/>
          </a:xfrm>
        </p:spPr>
        <p:txBody>
          <a:bodyPr>
            <a:normAutofit fontScale="92500" lnSpcReduction="10000"/>
          </a:bodyPr>
          <a:lstStyle/>
          <a:p>
            <a:pPr marL="0" indent="0">
              <a:buNone/>
            </a:pPr>
            <a:r>
              <a:rPr lang="en-US" b="1" dirty="0" smtClean="0"/>
              <a:t>Strengths</a:t>
            </a:r>
            <a:endParaRPr lang="en-US" b="1" dirty="0"/>
          </a:p>
          <a:p>
            <a:pPr lvl="0"/>
            <a:r>
              <a:rPr lang="en-US" dirty="0"/>
              <a:t>Micro Focus SMA, as well as all of Micro Focus' other ITOM tools, uses the company's Container Deployment Foundation (CDF) as a means to provide deployment options in a number of different environments.</a:t>
            </a:r>
          </a:p>
          <a:p>
            <a:pPr lvl="0"/>
            <a:r>
              <a:rPr lang="en-US" dirty="0"/>
              <a:t>Micro Focus has global reach and a good balance of direct and partner-sourced sales.</a:t>
            </a:r>
          </a:p>
          <a:p>
            <a:pPr lvl="0"/>
            <a:r>
              <a:rPr lang="en-US" dirty="0"/>
              <a:t>Merging legacy Hewlett Packard Enterprise (HPE) and Micro Focus customers results in a larger target customer base that presents growth and cross-selling opportunities.</a:t>
            </a:r>
          </a:p>
          <a:p>
            <a:pPr marL="0" indent="0">
              <a:buNone/>
            </a:pPr>
            <a:r>
              <a:rPr lang="en-US" b="1" dirty="0"/>
              <a:t>Cautions</a:t>
            </a:r>
          </a:p>
          <a:p>
            <a:pPr lvl="0"/>
            <a:r>
              <a:rPr lang="en-US" dirty="0"/>
              <a:t>Gartner customers have reported in inquiry that disruptions associated with the divestiture of HPE ITSMA to Micro Focus have left them uncertain about future product directions and the associated risk to their existing product investment.</a:t>
            </a:r>
          </a:p>
          <a:p>
            <a:pPr lvl="0"/>
            <a:r>
              <a:rPr lang="en-US" dirty="0"/>
              <a:t>ITSM tools are a relatively small portion of the overall revenue for Micro Focus, and in comparison to the rest of the organizations appearing in this Magic Quadrant.</a:t>
            </a:r>
          </a:p>
          <a:p>
            <a:pPr lvl="0"/>
            <a:r>
              <a:rPr lang="en-US" dirty="0"/>
              <a:t>Apart from several major ITSM shows and local meetings convened through industry/professional associations, Micro Focus' marketing efforts have primarily been directed toward either internal or HPE-centric audiences.</a:t>
            </a:r>
          </a:p>
        </p:txBody>
      </p:sp>
      <p:sp>
        <p:nvSpPr>
          <p:cNvPr id="3" name="Slide Number Placeholder 2"/>
          <p:cNvSpPr>
            <a:spLocks noGrp="1"/>
          </p:cNvSpPr>
          <p:nvPr>
            <p:ph type="sldNum" sz="quarter" idx="2"/>
          </p:nvPr>
        </p:nvSpPr>
        <p:spPr/>
        <p:txBody>
          <a:bodyPr/>
          <a:lstStyle/>
          <a:p>
            <a:fld id="{86CB4B4D-7CA3-9044-876B-883B54F8677D}" type="slidenum">
              <a:rPr lang="en-US" smtClean="0"/>
              <a:pPr/>
              <a:t>10</a:t>
            </a:fld>
            <a:endParaRPr lang="en-US"/>
          </a:p>
        </p:txBody>
      </p:sp>
      <p:sp>
        <p:nvSpPr>
          <p:cNvPr id="8" name="Title 1"/>
          <p:cNvSpPr>
            <a:spLocks noGrp="1"/>
          </p:cNvSpPr>
          <p:nvPr>
            <p:ph type="title"/>
          </p:nvPr>
        </p:nvSpPr>
        <p:spPr>
          <a:xfrm>
            <a:off x="946786" y="429275"/>
            <a:ext cx="10311765" cy="657844"/>
          </a:xfrm>
        </p:spPr>
        <p:txBody>
          <a:bodyPr>
            <a:normAutofit/>
          </a:bodyPr>
          <a:lstStyle/>
          <a:p>
            <a:r>
              <a:rPr lang="en-US" dirty="0" smtClean="0"/>
              <a:t>Micro Focus Assessment </a:t>
            </a:r>
            <a:r>
              <a:rPr lang="en-US" dirty="0"/>
              <a:t>from </a:t>
            </a:r>
            <a:r>
              <a:rPr lang="en-US" dirty="0" smtClean="0"/>
              <a:t>Gartner</a:t>
            </a:r>
            <a:endParaRPr lang="en-US" dirty="0"/>
          </a:p>
        </p:txBody>
      </p:sp>
      <p:sp>
        <p:nvSpPr>
          <p:cNvPr id="9" name="Text Placeholder 5"/>
          <p:cNvSpPr txBox="1">
            <a:spLocks/>
          </p:cNvSpPr>
          <p:nvPr/>
        </p:nvSpPr>
        <p:spPr>
          <a:xfrm>
            <a:off x="946786" y="877931"/>
            <a:ext cx="10311765" cy="418375"/>
          </a:xfrm>
          <a:prstGeom prst="rect">
            <a:avLst/>
          </a:prstGeom>
        </p:spPr>
        <p:txBody>
          <a:bodyPr/>
          <a:lst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a:lstStyle>
          <a:p>
            <a:pPr marL="0" indent="0">
              <a:buNone/>
            </a:pPr>
            <a:r>
              <a:rPr lang="en-US" sz="2800" kern="0" dirty="0" smtClean="0"/>
              <a:t>Magic Quadrant for ITSM Tools – August 2018</a:t>
            </a:r>
            <a:endParaRPr lang="en-US" sz="2800" kern="0" dirty="0"/>
          </a:p>
        </p:txBody>
      </p:sp>
    </p:spTree>
    <p:extLst>
      <p:ext uri="{BB962C8B-B14F-4D97-AF65-F5344CB8AC3E}">
        <p14:creationId xmlns:p14="http://schemas.microsoft.com/office/powerpoint/2010/main" val="167432588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ServiceNow</a:t>
            </a:r>
            <a:r>
              <a:rPr lang="en-US" dirty="0" smtClean="0"/>
              <a:t> Assessment </a:t>
            </a:r>
            <a:r>
              <a:rPr lang="en-US" dirty="0"/>
              <a:t>from </a:t>
            </a:r>
            <a:r>
              <a:rPr lang="en-US" dirty="0" smtClean="0"/>
              <a:t>Gartner</a:t>
            </a:r>
            <a:endParaRPr lang="en-US" dirty="0"/>
          </a:p>
        </p:txBody>
      </p:sp>
      <p:sp>
        <p:nvSpPr>
          <p:cNvPr id="4" name="Slide Number Placeholder 3"/>
          <p:cNvSpPr>
            <a:spLocks noGrp="1"/>
          </p:cNvSpPr>
          <p:nvPr>
            <p:ph type="sldNum" sz="quarter" idx="4"/>
          </p:nvPr>
        </p:nvSpPr>
        <p:spPr/>
        <p:txBody>
          <a:bodyPr/>
          <a:lstStyle/>
          <a:p>
            <a:fld id="{86CB4B4D-7CA3-9044-876B-883B54F8677D}" type="slidenum">
              <a:rPr lang="en-US" smtClean="0"/>
              <a:pPr/>
              <a:t>11</a:t>
            </a:fld>
            <a:endParaRPr lang="en-US"/>
          </a:p>
        </p:txBody>
      </p:sp>
      <p:sp>
        <p:nvSpPr>
          <p:cNvPr id="6" name="Text Placeholder 5"/>
          <p:cNvSpPr>
            <a:spLocks noGrp="1"/>
          </p:cNvSpPr>
          <p:nvPr>
            <p:ph type="body" sz="quarter" idx="13"/>
          </p:nvPr>
        </p:nvSpPr>
        <p:spPr>
          <a:xfrm>
            <a:off x="946786" y="877931"/>
            <a:ext cx="10311765" cy="418375"/>
          </a:xfrm>
        </p:spPr>
        <p:txBody>
          <a:bodyPr/>
          <a:lstStyle/>
          <a:p>
            <a:r>
              <a:rPr lang="en-US" dirty="0" smtClean="0"/>
              <a:t>Magic </a:t>
            </a:r>
            <a:r>
              <a:rPr lang="en-US" dirty="0"/>
              <a:t>Quadrant for ITSM Tools – August 2018</a:t>
            </a:r>
          </a:p>
        </p:txBody>
      </p:sp>
      <p:sp>
        <p:nvSpPr>
          <p:cNvPr id="7" name="Text Placeholder 2"/>
          <p:cNvSpPr>
            <a:spLocks noGrp="1"/>
          </p:cNvSpPr>
          <p:nvPr>
            <p:ph idx="1"/>
          </p:nvPr>
        </p:nvSpPr>
        <p:spPr/>
        <p:txBody>
          <a:bodyPr>
            <a:normAutofit fontScale="77500" lnSpcReduction="20000"/>
          </a:bodyPr>
          <a:lstStyle/>
          <a:p>
            <a:pPr marL="0" indent="0">
              <a:buNone/>
            </a:pPr>
            <a:r>
              <a:rPr lang="en-US" b="1" dirty="0"/>
              <a:t>Strengths</a:t>
            </a:r>
          </a:p>
          <a:p>
            <a:r>
              <a:rPr lang="en-US" dirty="0" err="1"/>
              <a:t>ServiceNow’s</a:t>
            </a:r>
            <a:r>
              <a:rPr lang="en-US" dirty="0"/>
              <a:t> global reach with local sales and support organizations and strong brand recognition dominates customer shortlists, and its ITSM tool revenue market share is almost triple that of the closest competitor.</a:t>
            </a:r>
          </a:p>
          <a:p>
            <a:r>
              <a:rPr lang="en-US" dirty="0" err="1"/>
              <a:t>ServiceNow</a:t>
            </a:r>
            <a:r>
              <a:rPr lang="en-US" dirty="0"/>
              <a:t> has been improving its wider ITOM capabilities over the past few years, through the maturation of earlier acquisitions that complement its ITSM product (such as service dependency mapping for configuration management database [CMDB]).</a:t>
            </a:r>
          </a:p>
          <a:p>
            <a:r>
              <a:rPr lang="en-US" dirty="0"/>
              <a:t>As a result of </a:t>
            </a:r>
            <a:r>
              <a:rPr lang="en-US" dirty="0" err="1"/>
              <a:t>ServiceNow's</a:t>
            </a:r>
            <a:r>
              <a:rPr lang="en-US" dirty="0"/>
              <a:t> dominant market position, its platform has helped build a strong partner ecosystem including professional services and integrations.</a:t>
            </a:r>
          </a:p>
          <a:p>
            <a:pPr marL="0" indent="0">
              <a:buNone/>
            </a:pPr>
            <a:r>
              <a:rPr lang="en-US" b="1" dirty="0"/>
              <a:t>Cautions</a:t>
            </a:r>
          </a:p>
          <a:p>
            <a:r>
              <a:rPr lang="en-US" dirty="0"/>
              <a:t>Interactions with Gartner clients indicate that some organizations with low I&amp;O maturity struggle to demonstrate sufficient value from their </a:t>
            </a:r>
            <a:r>
              <a:rPr lang="en-US" dirty="0" err="1"/>
              <a:t>ServiceNow</a:t>
            </a:r>
            <a:r>
              <a:rPr lang="en-US" dirty="0"/>
              <a:t> investments and sometimes start with a less-expensive alternatives to meet their needs.</a:t>
            </a:r>
          </a:p>
          <a:p>
            <a:r>
              <a:rPr lang="en-US" dirty="0"/>
              <a:t>As the majority of </a:t>
            </a:r>
            <a:r>
              <a:rPr lang="en-US" dirty="0" err="1"/>
              <a:t>ServiceNow</a:t>
            </a:r>
            <a:r>
              <a:rPr lang="en-US" dirty="0"/>
              <a:t> transactions today include more than one licensable product/application, many Gartner customers report having difficulty explaining the pricing/licensing models to senior management.</a:t>
            </a:r>
          </a:p>
          <a:p>
            <a:r>
              <a:rPr lang="en-US" dirty="0"/>
              <a:t>While new, optional features (e.g., incident categorization based upon machine learning) offer the potential for operational cost savings, the shift to usage-based pricing has the potential to increase budgeting risk due to unplanned increases in total annual spend, as feature utilization increases.</a:t>
            </a:r>
          </a:p>
        </p:txBody>
      </p:sp>
    </p:spTree>
    <p:extLst>
      <p:ext uri="{BB962C8B-B14F-4D97-AF65-F5344CB8AC3E}">
        <p14:creationId xmlns:p14="http://schemas.microsoft.com/office/powerpoint/2010/main" val="1577420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20000"/>
          </a:bodyPr>
          <a:lstStyle/>
          <a:p>
            <a:pPr marL="0" indent="0">
              <a:buNone/>
            </a:pPr>
            <a:r>
              <a:rPr lang="en-US" b="1" dirty="0"/>
              <a:t>Strengths</a:t>
            </a:r>
          </a:p>
          <a:p>
            <a:r>
              <a:rPr lang="en-US" dirty="0"/>
              <a:t>Cherwell has continued to drive good customer engagement and attract a loyal following of satisfied customers.</a:t>
            </a:r>
          </a:p>
          <a:p>
            <a:r>
              <a:rPr lang="en-US" dirty="0"/>
              <a:t>Cherwell maintains a growing set of third-party integrations and community-driven extensions to its platform via its </a:t>
            </a:r>
            <a:r>
              <a:rPr lang="en-US" dirty="0" err="1"/>
              <a:t>Mergeable</a:t>
            </a:r>
            <a:r>
              <a:rPr lang="en-US" dirty="0"/>
              <a:t> Application (</a:t>
            </a:r>
            <a:r>
              <a:rPr lang="en-US" dirty="0" err="1"/>
              <a:t>mApp</a:t>
            </a:r>
            <a:r>
              <a:rPr lang="en-US" dirty="0"/>
              <a:t>) Exchange.</a:t>
            </a:r>
          </a:p>
          <a:p>
            <a:r>
              <a:rPr lang="en-US" dirty="0"/>
              <a:t>Cherwell has been successful marketing its ITSM platform targeting the needs of intermediate maturity I&amp;O organizations and was second most frequently shortlisted in Gartner inquiries in 2017.</a:t>
            </a:r>
          </a:p>
          <a:p>
            <a:pPr marL="0" indent="0">
              <a:buNone/>
            </a:pPr>
            <a:r>
              <a:rPr lang="en-US" b="1" dirty="0"/>
              <a:t>Cautions</a:t>
            </a:r>
          </a:p>
          <a:p>
            <a:r>
              <a:rPr lang="en-US" dirty="0"/>
              <a:t>Although Cherwell has introduced enhancements and new technology integrations, not enough of its R&amp;D spend has translated into enhanced organic tool capabilities or user experience improvements.</a:t>
            </a:r>
          </a:p>
          <a:p>
            <a:r>
              <a:rPr lang="en-US" dirty="0"/>
              <a:t>Cherwell’s focus on expanding to other areas of the business outside of ITSM opens it up to the risk of decreased innovation for its core product.</a:t>
            </a:r>
          </a:p>
          <a:p>
            <a:r>
              <a:rPr lang="en-US" dirty="0"/>
              <a:t>Cherwell has seen strong partner growth in North America and EMEA, but it is essentially flat elsewhere. In some regions, customers have reported difficulty in sourcing implementation partners</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12</a:t>
            </a:fld>
            <a:endParaRPr lang="en-US"/>
          </a:p>
        </p:txBody>
      </p:sp>
      <p:sp>
        <p:nvSpPr>
          <p:cNvPr id="7" name="Title 1"/>
          <p:cNvSpPr txBox="1">
            <a:spLocks/>
          </p:cNvSpPr>
          <p:nvPr/>
        </p:nvSpPr>
        <p:spPr>
          <a:xfrm>
            <a:off x="946786" y="429275"/>
            <a:ext cx="10311765" cy="65784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a:lstStyle>
          <a:p>
            <a:r>
              <a:rPr lang="en-US" kern="0" dirty="0" smtClean="0"/>
              <a:t>Cherwell Assessment from Gartner</a:t>
            </a:r>
            <a:endParaRPr lang="en-US" kern="0" dirty="0"/>
          </a:p>
        </p:txBody>
      </p:sp>
      <p:sp>
        <p:nvSpPr>
          <p:cNvPr id="8" name="Text Placeholder 5"/>
          <p:cNvSpPr txBox="1">
            <a:spLocks/>
          </p:cNvSpPr>
          <p:nvPr/>
        </p:nvSpPr>
        <p:spPr>
          <a:xfrm>
            <a:off x="946786" y="877931"/>
            <a:ext cx="10311765" cy="418375"/>
          </a:xfrm>
          <a:prstGeom prst="rect">
            <a:avLst/>
          </a:prstGeom>
        </p:spPr>
        <p:txBody>
          <a:bodyPr/>
          <a:lst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a:lstStyle>
          <a:p>
            <a:pPr marL="0" indent="0">
              <a:buNone/>
            </a:pPr>
            <a:r>
              <a:rPr lang="en-US" sz="2800" kern="0" dirty="0" smtClean="0"/>
              <a:t>Magic Quadrant for ITSM Tools – August 2018</a:t>
            </a:r>
            <a:endParaRPr lang="en-US" sz="2800" kern="0" dirty="0"/>
          </a:p>
        </p:txBody>
      </p:sp>
    </p:spTree>
    <p:extLst>
      <p:ext uri="{BB962C8B-B14F-4D97-AF65-F5344CB8AC3E}">
        <p14:creationId xmlns:p14="http://schemas.microsoft.com/office/powerpoint/2010/main" val="101788029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20000"/>
          </a:bodyPr>
          <a:lstStyle/>
          <a:p>
            <a:pPr marL="0" indent="0">
              <a:buNone/>
            </a:pPr>
            <a:r>
              <a:rPr lang="en-US" b="1" dirty="0"/>
              <a:t>Strengths</a:t>
            </a:r>
          </a:p>
          <a:p>
            <a:r>
              <a:rPr lang="en-US" dirty="0"/>
              <a:t>Remedy Service Management Suite's Smart IT user interface and Smart Recorder improve usability and flexibility, and demonstrate BMC's innovation with ITSM tooling ahead of other vendors in this market.</a:t>
            </a:r>
          </a:p>
          <a:p>
            <a:r>
              <a:rPr lang="en-US" dirty="0"/>
              <a:t>BMC has a broad ITOM portfolio, making it a viable partner for mature I&amp;O organizations that need to extend their ITSM tool.</a:t>
            </a:r>
          </a:p>
          <a:p>
            <a:r>
              <a:rPr lang="en-US" dirty="0"/>
              <a:t>BMC has the largest enterprise ITSM customer installed base available for ongoing nurturing and upsell opportunities.</a:t>
            </a:r>
          </a:p>
          <a:p>
            <a:pPr marL="0" indent="0">
              <a:buNone/>
            </a:pPr>
            <a:r>
              <a:rPr lang="en-US" b="1" dirty="0"/>
              <a:t>Cautions</a:t>
            </a:r>
          </a:p>
          <a:p>
            <a:r>
              <a:rPr lang="en-US" dirty="0"/>
              <a:t>Market perception of the Remedy brand among Gartner clients continues to be associated with legacy experiences.</a:t>
            </a:r>
          </a:p>
          <a:p>
            <a:r>
              <a:rPr lang="en-US" dirty="0"/>
              <a:t>Many Gartner customers report that the typical bundling and pricing options require them to spend more to purchase add-ons to get advanced capabilities such as Digital Workplace Advanced.</a:t>
            </a:r>
          </a:p>
          <a:p>
            <a:r>
              <a:rPr lang="en-US" dirty="0"/>
              <a:t>BMC's tools for addressing the needs of lower-maturity organizations (</a:t>
            </a:r>
            <a:r>
              <a:rPr lang="en-US" dirty="0" err="1"/>
              <a:t>Remedyforce</a:t>
            </a:r>
            <a:r>
              <a:rPr lang="en-US" dirty="0"/>
              <a:t>, Track-It and Footprints) appeared on few Gartner client shortlists during 2017.</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13</a:t>
            </a:fld>
            <a:endParaRPr lang="en-US"/>
          </a:p>
        </p:txBody>
      </p:sp>
      <p:sp>
        <p:nvSpPr>
          <p:cNvPr id="7" name="Title 1"/>
          <p:cNvSpPr txBox="1">
            <a:spLocks/>
          </p:cNvSpPr>
          <p:nvPr/>
        </p:nvSpPr>
        <p:spPr>
          <a:xfrm>
            <a:off x="946786" y="429275"/>
            <a:ext cx="10311765" cy="65784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a:lstStyle>
          <a:p>
            <a:r>
              <a:rPr lang="en-US" kern="0" dirty="0" smtClean="0"/>
              <a:t>BMC Assessment from Gartner</a:t>
            </a:r>
            <a:endParaRPr lang="en-US" kern="0" dirty="0"/>
          </a:p>
        </p:txBody>
      </p:sp>
      <p:sp>
        <p:nvSpPr>
          <p:cNvPr id="8" name="Text Placeholder 5"/>
          <p:cNvSpPr txBox="1">
            <a:spLocks/>
          </p:cNvSpPr>
          <p:nvPr/>
        </p:nvSpPr>
        <p:spPr>
          <a:xfrm>
            <a:off x="946786" y="877931"/>
            <a:ext cx="10311765" cy="418375"/>
          </a:xfrm>
          <a:prstGeom prst="rect">
            <a:avLst/>
          </a:prstGeom>
        </p:spPr>
        <p:txBody>
          <a:bodyPr/>
          <a:lst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a:lstStyle>
          <a:p>
            <a:pPr marL="0" indent="0">
              <a:buNone/>
            </a:pPr>
            <a:r>
              <a:rPr lang="en-US" sz="2800" kern="0" dirty="0" smtClean="0"/>
              <a:t>Magic Quadrant for ITSM Tools – August 2018</a:t>
            </a:r>
            <a:endParaRPr lang="en-US" sz="2800" kern="0" dirty="0"/>
          </a:p>
        </p:txBody>
      </p:sp>
    </p:spTree>
    <p:extLst>
      <p:ext uri="{BB962C8B-B14F-4D97-AF65-F5344CB8AC3E}">
        <p14:creationId xmlns:p14="http://schemas.microsoft.com/office/powerpoint/2010/main" val="428598111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 Critical Capabilities Ranking </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14</a:t>
            </a:fld>
            <a:endParaRPr lang="en-US"/>
          </a:p>
        </p:txBody>
      </p:sp>
      <p:sp>
        <p:nvSpPr>
          <p:cNvPr id="4" name="Text Placeholder 3"/>
          <p:cNvSpPr>
            <a:spLocks noGrp="1"/>
          </p:cNvSpPr>
          <p:nvPr>
            <p:ph type="body" sz="quarter" idx="1"/>
          </p:nvPr>
        </p:nvSpPr>
        <p:spPr/>
        <p:txBody>
          <a:bodyPr/>
          <a:lstStyle/>
          <a:p>
            <a:endParaRPr lang="en-US"/>
          </a:p>
        </p:txBody>
      </p:sp>
      <p:pic>
        <p:nvPicPr>
          <p:cNvPr id="7" name="Picture 6"/>
          <p:cNvPicPr>
            <a:picLocks noChangeAspect="1"/>
          </p:cNvPicPr>
          <p:nvPr/>
        </p:nvPicPr>
        <p:blipFill>
          <a:blip r:embed="rId2"/>
          <a:stretch>
            <a:fillRect/>
          </a:stretch>
        </p:blipFill>
        <p:spPr>
          <a:xfrm>
            <a:off x="8038958" y="967383"/>
            <a:ext cx="4043690" cy="4965477"/>
          </a:xfrm>
          <a:prstGeom prst="rect">
            <a:avLst/>
          </a:prstGeom>
        </p:spPr>
      </p:pic>
      <p:pic>
        <p:nvPicPr>
          <p:cNvPr id="8" name="Picture 7"/>
          <p:cNvPicPr>
            <a:picLocks noChangeAspect="1"/>
          </p:cNvPicPr>
          <p:nvPr/>
        </p:nvPicPr>
        <p:blipFill>
          <a:blip r:embed="rId3"/>
          <a:stretch>
            <a:fillRect/>
          </a:stretch>
        </p:blipFill>
        <p:spPr>
          <a:xfrm>
            <a:off x="3969818" y="967383"/>
            <a:ext cx="3956729" cy="4878516"/>
          </a:xfrm>
          <a:prstGeom prst="rect">
            <a:avLst/>
          </a:prstGeom>
        </p:spPr>
      </p:pic>
      <p:pic>
        <p:nvPicPr>
          <p:cNvPr id="9" name="Picture 8"/>
          <p:cNvPicPr>
            <a:picLocks noChangeAspect="1"/>
          </p:cNvPicPr>
          <p:nvPr/>
        </p:nvPicPr>
        <p:blipFill>
          <a:blip r:embed="rId4"/>
          <a:stretch>
            <a:fillRect/>
          </a:stretch>
        </p:blipFill>
        <p:spPr>
          <a:xfrm>
            <a:off x="122688" y="993845"/>
            <a:ext cx="3608884" cy="4913300"/>
          </a:xfrm>
          <a:prstGeom prst="rect">
            <a:avLst/>
          </a:prstGeom>
        </p:spPr>
      </p:pic>
    </p:spTree>
    <p:extLst>
      <p:ext uri="{BB962C8B-B14F-4D97-AF65-F5344CB8AC3E}">
        <p14:creationId xmlns:p14="http://schemas.microsoft.com/office/powerpoint/2010/main" val="321442285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16317" y="187925"/>
            <a:ext cx="10311766" cy="520488"/>
          </a:xfrm>
        </p:spPr>
        <p:txBody>
          <a:bodyPr>
            <a:normAutofit fontScale="90000"/>
          </a:bodyPr>
          <a:lstStyle/>
          <a:p>
            <a:r>
              <a:rPr lang="en-US" dirty="0" smtClean="0"/>
              <a:t>Gartner Critical Capabilities for ITSM Tools (August 2018)</a:t>
            </a:r>
            <a:endParaRPr lang="en-US" dirty="0"/>
          </a:p>
        </p:txBody>
      </p:sp>
      <p:sp>
        <p:nvSpPr>
          <p:cNvPr id="2" name="Slide Number Placeholder 1"/>
          <p:cNvSpPr>
            <a:spLocks noGrp="1"/>
          </p:cNvSpPr>
          <p:nvPr>
            <p:ph type="sldNum" sz="quarter" idx="2"/>
          </p:nvPr>
        </p:nvSpPr>
        <p:spPr/>
        <p:txBody>
          <a:bodyPr/>
          <a:lstStyle/>
          <a:p>
            <a:fld id="{B016F8AB-BCEA-4347-8BA6-BE776009BC89}" type="slidenum">
              <a:rPr lang="en-US" smtClean="0">
                <a:solidFill>
                  <a:srgbClr val="617D78"/>
                </a:solidFill>
              </a:rPr>
              <a:pPr/>
              <a:t>15</a:t>
            </a:fld>
            <a:endParaRPr lang="en-US">
              <a:solidFill>
                <a:srgbClr val="617D78"/>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89224633"/>
              </p:ext>
            </p:extLst>
          </p:nvPr>
        </p:nvGraphicFramePr>
        <p:xfrm>
          <a:off x="477382" y="834075"/>
          <a:ext cx="9402672" cy="5105916"/>
        </p:xfrm>
        <a:graphic>
          <a:graphicData uri="http://schemas.openxmlformats.org/drawingml/2006/table">
            <a:tbl>
              <a:tblPr firstRow="1" bandRow="1">
                <a:tableStyleId>{912C8C85-51F0-491E-9774-3900AFEF0FD7}</a:tableStyleId>
              </a:tblPr>
              <a:tblGrid>
                <a:gridCol w="1567112"/>
                <a:gridCol w="1567112"/>
                <a:gridCol w="1567112"/>
                <a:gridCol w="1567112"/>
                <a:gridCol w="1567112"/>
                <a:gridCol w="1567112"/>
              </a:tblGrid>
              <a:tr h="526537">
                <a:tc>
                  <a:txBody>
                    <a:bodyPr/>
                    <a:lstStyle/>
                    <a:p>
                      <a:pPr algn="l" fontAlgn="ctr"/>
                      <a:r>
                        <a:rPr lang="en-US" sz="1200" b="1" i="0" u="none" strike="noStrike" dirty="0">
                          <a:solidFill>
                            <a:srgbClr val="FFFFFF"/>
                          </a:solidFill>
                          <a:effectLst/>
                          <a:latin typeface="Calibri" panose="020F0502020204030204" pitchFamily="34" charset="0"/>
                        </a:rPr>
                        <a:t>Critical Capabilities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ctr"/>
                      <a:r>
                        <a:rPr lang="en-US" sz="1200" b="1" i="0" u="none" strike="noStrike" dirty="0">
                          <a:solidFill>
                            <a:srgbClr val="FFFFFF"/>
                          </a:solidFill>
                          <a:effectLst/>
                          <a:latin typeface="Calibri" panose="020F0502020204030204" pitchFamily="34" charset="0"/>
                        </a:rPr>
                        <a:t> </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ctr"/>
                      <a:r>
                        <a:rPr lang="fr-FR" sz="1200" b="1" i="0" u="none" strike="noStrike" dirty="0">
                          <a:solidFill>
                            <a:srgbClr val="FFFFFF"/>
                          </a:solidFill>
                          <a:effectLst/>
                          <a:latin typeface="Calibri" panose="020F0502020204030204" pitchFamily="34" charset="0"/>
                        </a:rPr>
                        <a:t>BMC </a:t>
                      </a:r>
                      <a:r>
                        <a:rPr lang="fr-FR" sz="1200" b="1" i="0" u="none" strike="noStrike" dirty="0" err="1">
                          <a:solidFill>
                            <a:srgbClr val="FFFFFF"/>
                          </a:solidFill>
                          <a:effectLst/>
                          <a:latin typeface="Calibri" panose="020F0502020204030204" pitchFamily="34" charset="0"/>
                        </a:rPr>
                        <a:t>Remedy</a:t>
                      </a:r>
                      <a:r>
                        <a:rPr lang="fr-FR" sz="1200" b="1" i="0" u="none" strike="noStrike" dirty="0">
                          <a:solidFill>
                            <a:srgbClr val="FFFFFF"/>
                          </a:solidFill>
                          <a:effectLst/>
                          <a:latin typeface="Calibri" panose="020F0502020204030204" pitchFamily="34" charset="0"/>
                        </a:rPr>
                        <a:t> Service Management Suite </a:t>
                      </a:r>
                      <a:r>
                        <a:rPr lang="fr-FR" sz="1200" b="1" i="0" u="none" strike="noStrike" dirty="0" smtClean="0">
                          <a:solidFill>
                            <a:srgbClr val="FFFFFF"/>
                          </a:solidFill>
                          <a:effectLst/>
                          <a:latin typeface="Calibri" panose="020F0502020204030204" pitchFamily="34" charset="0"/>
                        </a:rPr>
                        <a:t>v.9.1.04</a:t>
                      </a:r>
                      <a:endParaRPr lang="fr-FR" sz="12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ctr"/>
                      <a:r>
                        <a:rPr lang="en-US" sz="1200" b="1" i="0" u="none" strike="noStrike" dirty="0" err="1">
                          <a:solidFill>
                            <a:srgbClr val="FFFFFF"/>
                          </a:solidFill>
                          <a:effectLst/>
                          <a:latin typeface="Calibri" panose="020F0502020204030204" pitchFamily="34" charset="0"/>
                        </a:rPr>
                        <a:t>ServiceNow</a:t>
                      </a:r>
                      <a:r>
                        <a:rPr lang="en-US" sz="1200" b="1" i="0" u="none" strike="noStrike" dirty="0">
                          <a:solidFill>
                            <a:srgbClr val="FFFFFF"/>
                          </a:solidFill>
                          <a:effectLst/>
                          <a:latin typeface="Calibri" panose="020F0502020204030204" pitchFamily="34" charset="0"/>
                        </a:rPr>
                        <a:t> Service Management Suite, </a:t>
                      </a:r>
                      <a:r>
                        <a:rPr lang="en-US" sz="1200" b="1" i="0" u="none" strike="noStrike" dirty="0" smtClean="0">
                          <a:solidFill>
                            <a:srgbClr val="FFFFFF"/>
                          </a:solidFill>
                          <a:effectLst/>
                          <a:latin typeface="Calibri" panose="020F0502020204030204" pitchFamily="34" charset="0"/>
                        </a:rPr>
                        <a:t>Kingston</a:t>
                      </a:r>
                      <a:r>
                        <a:rPr lang="en-US" sz="1200" b="1" i="0" u="none" strike="noStrike" baseline="0" dirty="0" smtClean="0">
                          <a:solidFill>
                            <a:srgbClr val="FFFFFF"/>
                          </a:solidFill>
                          <a:effectLst/>
                          <a:latin typeface="Calibri" panose="020F0502020204030204" pitchFamily="34" charset="0"/>
                        </a:rPr>
                        <a:t> </a:t>
                      </a:r>
                      <a:r>
                        <a:rPr lang="en-US" sz="1200" b="1" i="0" u="none" strike="noStrike" dirty="0" smtClean="0">
                          <a:solidFill>
                            <a:srgbClr val="FFFFFF"/>
                          </a:solidFill>
                          <a:effectLst/>
                          <a:latin typeface="Calibri" panose="020F0502020204030204" pitchFamily="34" charset="0"/>
                        </a:rPr>
                        <a:t>Release</a:t>
                      </a:r>
                      <a:endParaRPr lang="en-US" sz="12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ctr"/>
                      <a:r>
                        <a:rPr lang="en-US" sz="1200" b="1" i="0" u="none" strike="noStrike" dirty="0">
                          <a:solidFill>
                            <a:srgbClr val="FFFFFF"/>
                          </a:solidFill>
                          <a:effectLst/>
                          <a:latin typeface="Calibri" panose="020F0502020204030204" pitchFamily="34" charset="0"/>
                        </a:rPr>
                        <a:t>Cherwell Service Management </a:t>
                      </a:r>
                      <a:r>
                        <a:rPr lang="en-US" sz="1200" b="1" i="0" u="none" strike="noStrike" dirty="0" smtClean="0">
                          <a:solidFill>
                            <a:srgbClr val="FFFFFF"/>
                          </a:solidFill>
                          <a:effectLst/>
                          <a:latin typeface="Calibri" panose="020F0502020204030204" pitchFamily="34" charset="0"/>
                        </a:rPr>
                        <a:t>v.9.3.1</a:t>
                      </a:r>
                      <a:endParaRPr lang="en-US" sz="12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ctr"/>
                      <a:r>
                        <a:rPr lang="en-US" sz="1200" b="1" i="0" u="none" strike="noStrike" dirty="0" smtClean="0">
                          <a:solidFill>
                            <a:srgbClr val="FFFFFF"/>
                          </a:solidFill>
                          <a:effectLst/>
                          <a:latin typeface="Calibri" panose="020F0502020204030204" pitchFamily="34" charset="0"/>
                        </a:rPr>
                        <a:t>Micro Focus SMAX 2018.02</a:t>
                      </a:r>
                      <a:endParaRPr lang="en-US" sz="12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Incident and Problem Management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4.5</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3.1</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2.8</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Change and Release Management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a:solidFill>
                            <a:srgbClr val="333333"/>
                          </a:solidFill>
                          <a:effectLst/>
                          <a:latin typeface="Calibri" panose="020F0502020204030204" pitchFamily="34"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3.5</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sz="1200" b="0" i="0" u="none" strike="noStrike" dirty="0">
                          <a:solidFill>
                            <a:srgbClr val="333333"/>
                          </a:solidFill>
                          <a:effectLst/>
                          <a:latin typeface="Calibri" panose="020F050202020403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Configuration Management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4.0</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3.9</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2.7</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3.1</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Self-Service/Request Fulfillment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3.6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3.0</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3.2</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IT Knowledge Management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4.1</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3.3</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3.3</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3.2</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Collaboration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a:solidFill>
                            <a:srgbClr val="333333"/>
                          </a:solidFill>
                          <a:effectLst/>
                          <a:latin typeface="Calibri" panose="020F0502020204030204" pitchFamily="34" charset="0"/>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3.5</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2.4</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Reporting and SLA Management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3.7</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3.1</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3.1</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2.4</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Process and Workflow Design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2.9</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3.4</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3.6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2.7</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Data Source/ITOM Tool Integration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a:solidFill>
                            <a:srgbClr val="333333"/>
                          </a:solidFill>
                          <a:effectLst/>
                          <a:latin typeface="Calibri" panose="020F0502020204030204" pitchFamily="34"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4.2</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3.8</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1.9</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Total Cost of Ownership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1.5</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1.3</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2.8</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2.6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9827">
                <a:tc gridSpan="2">
                  <a:txBody>
                    <a:bodyPr/>
                    <a:lstStyle/>
                    <a:p>
                      <a:pPr algn="l" fontAlgn="ctr"/>
                      <a:r>
                        <a:rPr lang="en-US" sz="1200" b="0" i="0" u="none" strike="noStrike" dirty="0">
                          <a:solidFill>
                            <a:srgbClr val="333333"/>
                          </a:solidFill>
                          <a:effectLst/>
                          <a:latin typeface="Calibri" panose="020F0502020204030204" pitchFamily="34" charset="0"/>
                        </a:rPr>
                        <a:t>User Experience and Flexibility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4.3</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3.4</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2.9</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2.6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49827">
                <a:tc gridSpan="2">
                  <a:txBody>
                    <a:bodyPr/>
                    <a:lstStyle/>
                    <a:p>
                      <a:pPr algn="l" fontAlgn="ctr"/>
                      <a:r>
                        <a:rPr lang="en-US" sz="1200" b="0" i="0" u="none" strike="noStrike" dirty="0" err="1" smtClean="0">
                          <a:solidFill>
                            <a:srgbClr val="333333"/>
                          </a:solidFill>
                          <a:effectLst/>
                          <a:latin typeface="Calibri" panose="020F0502020204030204" pitchFamily="34" charset="0"/>
                        </a:rPr>
                        <a:t>AIOps</a:t>
                      </a:r>
                      <a:r>
                        <a:rPr lang="en-US" sz="1200" b="0" i="0" u="none" strike="noStrike" dirty="0" smtClean="0">
                          <a:solidFill>
                            <a:srgbClr val="333333"/>
                          </a:solidFill>
                          <a:effectLst/>
                          <a:latin typeface="Calibri" panose="020F0502020204030204" pitchFamily="34" charset="0"/>
                        </a:rPr>
                        <a:t> Augmentation</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2.9</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82"/>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2.8</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1.7</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sz="1200" b="0" i="0" u="none" strike="noStrike" dirty="0" smtClean="0">
                          <a:solidFill>
                            <a:srgbClr val="333333"/>
                          </a:solidFill>
                          <a:effectLst/>
                          <a:latin typeface="Calibri" panose="020F0502020204030204" pitchFamily="34" charset="0"/>
                        </a:rPr>
                        <a:t>2.5</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9827">
                <a:tc gridSpan="2">
                  <a:txBody>
                    <a:bodyPr/>
                    <a:lstStyle/>
                    <a:p>
                      <a:pPr algn="l" fontAlgn="ctr"/>
                      <a:r>
                        <a:rPr lang="en-US" sz="1200" b="0" i="0" u="none" strike="noStrike" dirty="0" smtClean="0">
                          <a:solidFill>
                            <a:srgbClr val="333333"/>
                          </a:solidFill>
                          <a:effectLst/>
                          <a:latin typeface="Calibri" panose="020F0502020204030204" pitchFamily="34" charset="0"/>
                        </a:rPr>
                        <a:t>Total</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smtClean="0">
                          <a:solidFill>
                            <a:srgbClr val="333333"/>
                          </a:solidFill>
                          <a:effectLst/>
                          <a:latin typeface="Calibri" panose="020F0502020204030204" pitchFamily="34" charset="0"/>
                        </a:rPr>
                        <a:t>43.0</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dirty="0" smtClean="0">
                          <a:solidFill>
                            <a:srgbClr val="333333"/>
                          </a:solidFill>
                          <a:effectLst/>
                          <a:latin typeface="Calibri" panose="020F0502020204030204" pitchFamily="34" charset="0"/>
                        </a:rPr>
                        <a:t>39.5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36.3</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smtClean="0">
                          <a:solidFill>
                            <a:srgbClr val="333333"/>
                          </a:solidFill>
                          <a:effectLst/>
                          <a:latin typeface="Calibri" panose="020F0502020204030204" pitchFamily="34" charset="0"/>
                        </a:rPr>
                        <a:t>32.6</a:t>
                      </a:r>
                      <a:endParaRPr lang="en-US" sz="1200" b="0" i="0" u="none" strike="noStrike" dirty="0">
                        <a:solidFill>
                          <a:srgbClr val="333333"/>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bwMode="ltGray">
          <a:xfrm>
            <a:off x="5334000" y="6065654"/>
            <a:ext cx="838200" cy="228600"/>
          </a:xfrm>
          <a:prstGeom prst="rect">
            <a:avLst/>
          </a:prstGeom>
          <a:solidFill>
            <a:srgbClr val="FFC000"/>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r>
              <a:rPr lang="en-US" sz="1200" kern="0" dirty="0">
                <a:solidFill>
                  <a:srgbClr val="212E35"/>
                </a:solidFill>
                <a:latin typeface="Calibri" panose="020F0502020204030204" pitchFamily="34" charset="0"/>
                <a:sym typeface="Calibri"/>
              </a:rPr>
              <a:t>Lowest</a:t>
            </a:r>
          </a:p>
        </p:txBody>
      </p:sp>
      <p:sp>
        <p:nvSpPr>
          <p:cNvPr id="8" name="Rectangle 7"/>
          <p:cNvSpPr/>
          <p:nvPr/>
        </p:nvSpPr>
        <p:spPr bwMode="ltGray">
          <a:xfrm>
            <a:off x="4114800" y="6065653"/>
            <a:ext cx="838200" cy="228601"/>
          </a:xfrm>
          <a:prstGeom prst="rect">
            <a:avLst/>
          </a:prstGeom>
          <a:solidFill>
            <a:srgbClr val="00B388"/>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r>
              <a:rPr lang="en-US" sz="1200" kern="0" dirty="0">
                <a:solidFill>
                  <a:srgbClr val="212E35"/>
                </a:solidFill>
                <a:latin typeface="Calibri" panose="020F0502020204030204" pitchFamily="34" charset="0"/>
                <a:sym typeface="Calibri"/>
              </a:rPr>
              <a:t>Highest</a:t>
            </a:r>
          </a:p>
        </p:txBody>
      </p:sp>
    </p:spTree>
    <p:extLst>
      <p:ext uri="{BB962C8B-B14F-4D97-AF65-F5344CB8AC3E}">
        <p14:creationId xmlns:p14="http://schemas.microsoft.com/office/powerpoint/2010/main" val="147503621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16</a:t>
            </a:fld>
            <a:endParaRPr lang="en-US" dirty="0">
              <a:solidFill>
                <a:srgbClr val="FFFFFF">
                  <a:lumMod val="75000"/>
                </a:srgbClr>
              </a:solidFill>
            </a:endParaRPr>
          </a:p>
        </p:txBody>
      </p:sp>
      <p:sp>
        <p:nvSpPr>
          <p:cNvPr id="4" name="Title 3"/>
          <p:cNvSpPr>
            <a:spLocks noGrp="1"/>
          </p:cNvSpPr>
          <p:nvPr>
            <p:ph type="title"/>
          </p:nvPr>
        </p:nvSpPr>
        <p:spPr/>
        <p:txBody>
          <a:bodyPr/>
          <a:lstStyle/>
          <a:p>
            <a:r>
              <a:rPr lang="en-US" dirty="0" smtClean="0"/>
              <a:t>SMAX Key Differentiators</a:t>
            </a:r>
            <a:endParaRPr lang="en-US" dirty="0"/>
          </a:p>
        </p:txBody>
      </p:sp>
      <p:sp>
        <p:nvSpPr>
          <p:cNvPr id="13" name="Pie 12"/>
          <p:cNvSpPr/>
          <p:nvPr/>
        </p:nvSpPr>
        <p:spPr>
          <a:xfrm>
            <a:off x="3829050" y="1990725"/>
            <a:ext cx="2221738" cy="2003037"/>
          </a:xfrm>
          <a:prstGeom prst="pieWedge">
            <a:avLst/>
          </a:pr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Pie 13"/>
          <p:cNvSpPr/>
          <p:nvPr/>
        </p:nvSpPr>
        <p:spPr>
          <a:xfrm rot="5400000">
            <a:off x="6212464" y="1881377"/>
            <a:ext cx="2003038" cy="2221738"/>
          </a:xfrm>
          <a:prstGeom prst="pieWedge">
            <a:avLst/>
          </a:prstGeom>
          <a:solidFill>
            <a:schemeClr val="accent3"/>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5" name="Pie 14"/>
          <p:cNvSpPr/>
          <p:nvPr/>
        </p:nvSpPr>
        <p:spPr>
          <a:xfrm rot="16200000">
            <a:off x="3938399" y="3935936"/>
            <a:ext cx="2003037" cy="2221736"/>
          </a:xfrm>
          <a:prstGeom prst="pieWedge">
            <a:avLst/>
          </a:prstGeom>
          <a:solidFill>
            <a:schemeClr val="accent2"/>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6" name="Pie 15"/>
          <p:cNvSpPr/>
          <p:nvPr/>
        </p:nvSpPr>
        <p:spPr>
          <a:xfrm rot="10800000">
            <a:off x="6103111" y="4054862"/>
            <a:ext cx="2221738" cy="2003037"/>
          </a:xfrm>
          <a:prstGeom prst="pieWedge">
            <a:avLst/>
          </a:prstGeom>
          <a:solidFill>
            <a:schemeClr val="accent4"/>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TextBox 16"/>
          <p:cNvSpPr txBox="1"/>
          <p:nvPr/>
        </p:nvSpPr>
        <p:spPr>
          <a:xfrm>
            <a:off x="6434757" y="4877448"/>
            <a:ext cx="1466850" cy="647700"/>
          </a:xfrm>
          <a:prstGeom prst="rect">
            <a:avLst/>
          </a:prstGeom>
        </p:spPr>
        <p:txBody>
          <a:bodyPr vert="horz" wrap="square" lIns="0" tIns="0" rIns="0" bIns="0" rtlCol="0">
            <a:normAutofit fontScale="92500" lnSpcReduction="10000"/>
          </a:bodyPr>
          <a:lstStyle/>
          <a:p>
            <a:pPr defTabSz="914377">
              <a:spcAft>
                <a:spcPts val="1800"/>
              </a:spcAft>
            </a:pPr>
            <a:r>
              <a:rPr lang="en-US" sz="2400" dirty="0" smtClean="0">
                <a:solidFill>
                  <a:srgbClr val="FFFFFF"/>
                </a:solidFill>
              </a:rPr>
              <a:t>Deployment flexibility</a:t>
            </a:r>
            <a:endParaRPr lang="en-US" sz="2400" dirty="0">
              <a:solidFill>
                <a:srgbClr val="FFFFFF"/>
              </a:solidFill>
            </a:endParaRPr>
          </a:p>
        </p:txBody>
      </p:sp>
      <p:sp>
        <p:nvSpPr>
          <p:cNvPr id="18" name="TextBox 17"/>
          <p:cNvSpPr txBox="1"/>
          <p:nvPr/>
        </p:nvSpPr>
        <p:spPr>
          <a:xfrm>
            <a:off x="4580063" y="2589943"/>
            <a:ext cx="1466850" cy="647700"/>
          </a:xfrm>
          <a:prstGeom prst="rect">
            <a:avLst/>
          </a:prstGeom>
        </p:spPr>
        <p:txBody>
          <a:bodyPr vert="horz" wrap="square" lIns="0" tIns="0" rIns="0" bIns="0" rtlCol="0">
            <a:normAutofit fontScale="92500" lnSpcReduction="10000"/>
          </a:bodyPr>
          <a:lstStyle/>
          <a:p>
            <a:pPr defTabSz="914377">
              <a:spcAft>
                <a:spcPts val="1800"/>
              </a:spcAft>
            </a:pPr>
            <a:r>
              <a:rPr lang="en-US" sz="2400" dirty="0" smtClean="0">
                <a:solidFill>
                  <a:srgbClr val="FFFFFF"/>
                </a:solidFill>
              </a:rPr>
              <a:t>Digital experience</a:t>
            </a:r>
            <a:endParaRPr lang="en-US" sz="2400" dirty="0">
              <a:solidFill>
                <a:srgbClr val="FFFFFF"/>
              </a:solidFill>
            </a:endParaRPr>
          </a:p>
        </p:txBody>
      </p:sp>
      <p:sp>
        <p:nvSpPr>
          <p:cNvPr id="19" name="TextBox 18"/>
          <p:cNvSpPr txBox="1"/>
          <p:nvPr/>
        </p:nvSpPr>
        <p:spPr>
          <a:xfrm>
            <a:off x="6361328" y="2587552"/>
            <a:ext cx="1466850" cy="647700"/>
          </a:xfrm>
          <a:prstGeom prst="rect">
            <a:avLst/>
          </a:prstGeom>
        </p:spPr>
        <p:txBody>
          <a:bodyPr vert="horz" wrap="square" lIns="0" tIns="0" rIns="0" bIns="0" rtlCol="0">
            <a:normAutofit fontScale="92500" lnSpcReduction="10000"/>
          </a:bodyPr>
          <a:lstStyle/>
          <a:p>
            <a:pPr defTabSz="914377">
              <a:spcAft>
                <a:spcPts val="1800"/>
              </a:spcAft>
            </a:pPr>
            <a:r>
              <a:rPr lang="en-US" sz="2400" dirty="0" smtClean="0">
                <a:solidFill>
                  <a:srgbClr val="FFFFFF"/>
                </a:solidFill>
              </a:rPr>
              <a:t>Entirely codeless</a:t>
            </a:r>
            <a:endParaRPr lang="en-US" sz="2400" dirty="0">
              <a:solidFill>
                <a:srgbClr val="FFFFFF"/>
              </a:solidFill>
            </a:endParaRPr>
          </a:p>
        </p:txBody>
      </p:sp>
      <p:sp>
        <p:nvSpPr>
          <p:cNvPr id="20" name="TextBox 19"/>
          <p:cNvSpPr txBox="1"/>
          <p:nvPr/>
        </p:nvSpPr>
        <p:spPr>
          <a:xfrm>
            <a:off x="4693974" y="4877448"/>
            <a:ext cx="1466850" cy="647700"/>
          </a:xfrm>
          <a:prstGeom prst="rect">
            <a:avLst/>
          </a:prstGeom>
        </p:spPr>
        <p:txBody>
          <a:bodyPr vert="horz" wrap="square" lIns="0" tIns="0" rIns="0" bIns="0" rtlCol="0">
            <a:normAutofit fontScale="92500" lnSpcReduction="10000"/>
          </a:bodyPr>
          <a:lstStyle/>
          <a:p>
            <a:pPr defTabSz="914377">
              <a:spcAft>
                <a:spcPts val="1800"/>
              </a:spcAft>
            </a:pPr>
            <a:r>
              <a:rPr lang="en-US" sz="2400" dirty="0" smtClean="0">
                <a:solidFill>
                  <a:srgbClr val="FFFFFF"/>
                </a:solidFill>
              </a:rPr>
              <a:t>ITOM Platform</a:t>
            </a:r>
            <a:endParaRPr lang="en-US" sz="2400" dirty="0">
              <a:solidFill>
                <a:srgbClr val="FFFFFF"/>
              </a:solidFill>
            </a:endParaRPr>
          </a:p>
        </p:txBody>
      </p:sp>
      <p:sp>
        <p:nvSpPr>
          <p:cNvPr id="21" name="Circular Arrow 20"/>
          <p:cNvSpPr/>
          <p:nvPr/>
        </p:nvSpPr>
        <p:spPr>
          <a:xfrm>
            <a:off x="5669439" y="3619500"/>
            <a:ext cx="762693" cy="623072"/>
          </a:xfrm>
          <a:prstGeom prst="circularArrow">
            <a:avLst/>
          </a:prstGeom>
          <a:solidFill>
            <a:schemeClr val="bg1"/>
          </a:solidFill>
          <a:ln>
            <a:noFill/>
          </a:ln>
        </p:spPr>
        <p:style>
          <a:lnRef idx="2">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2" name="Circular Arrow 21"/>
          <p:cNvSpPr/>
          <p:nvPr/>
        </p:nvSpPr>
        <p:spPr>
          <a:xfrm rot="10800000">
            <a:off x="5669437" y="3809075"/>
            <a:ext cx="762693" cy="623072"/>
          </a:xfrm>
          <a:prstGeom prst="circularArrow">
            <a:avLst/>
          </a:prstGeom>
          <a:solidFill>
            <a:schemeClr val="bg1"/>
          </a:solidFill>
          <a:ln>
            <a:noFill/>
          </a:ln>
        </p:spPr>
        <p:style>
          <a:lnRef idx="2">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4" name="TextBox 23"/>
          <p:cNvSpPr txBox="1"/>
          <p:nvPr/>
        </p:nvSpPr>
        <p:spPr>
          <a:xfrm>
            <a:off x="8559039" y="4914760"/>
            <a:ext cx="2046096" cy="781050"/>
          </a:xfrm>
          <a:prstGeom prst="rect">
            <a:avLst/>
          </a:prstGeom>
        </p:spPr>
        <p:txBody>
          <a:bodyPr vert="horz" wrap="square" lIns="0" tIns="0" rIns="0" bIns="0" rtlCol="0">
            <a:noAutofit/>
          </a:bodyPr>
          <a:lstStyle/>
          <a:p>
            <a:pPr defTabSz="914377">
              <a:spcAft>
                <a:spcPts val="600"/>
              </a:spcAft>
            </a:pPr>
            <a:r>
              <a:rPr lang="en-US" sz="2000" dirty="0" smtClean="0">
                <a:solidFill>
                  <a:srgbClr val="000000"/>
                </a:solidFill>
              </a:rPr>
              <a:t>Deployment choice</a:t>
            </a:r>
          </a:p>
          <a:p>
            <a:pPr defTabSz="914377">
              <a:spcAft>
                <a:spcPts val="600"/>
              </a:spcAft>
            </a:pPr>
            <a:r>
              <a:rPr lang="en-US" sz="2000" dirty="0" smtClean="0">
                <a:solidFill>
                  <a:srgbClr val="000000"/>
                </a:solidFill>
              </a:rPr>
              <a:t>License choice</a:t>
            </a:r>
            <a:endParaRPr lang="en-US" sz="2000" dirty="0">
              <a:solidFill>
                <a:srgbClr val="000000"/>
              </a:solidFill>
            </a:endParaRPr>
          </a:p>
        </p:txBody>
      </p:sp>
      <p:sp>
        <p:nvSpPr>
          <p:cNvPr id="25" name="TextBox 24"/>
          <p:cNvSpPr txBox="1"/>
          <p:nvPr/>
        </p:nvSpPr>
        <p:spPr>
          <a:xfrm>
            <a:off x="8377175" y="2324096"/>
            <a:ext cx="2409824" cy="638318"/>
          </a:xfrm>
          <a:prstGeom prst="rect">
            <a:avLst/>
          </a:prstGeom>
        </p:spPr>
        <p:txBody>
          <a:bodyPr vert="horz" wrap="square" lIns="0" tIns="0" rIns="0" bIns="0" rtlCol="0">
            <a:noAutofit/>
          </a:bodyPr>
          <a:lstStyle/>
          <a:p>
            <a:pPr defTabSz="914377">
              <a:spcAft>
                <a:spcPts val="600"/>
              </a:spcAft>
            </a:pPr>
            <a:r>
              <a:rPr lang="en-US" sz="2000" dirty="0" smtClean="0">
                <a:solidFill>
                  <a:srgbClr val="000000"/>
                </a:solidFill>
              </a:rPr>
              <a:t>Codeless configuration</a:t>
            </a:r>
          </a:p>
          <a:p>
            <a:pPr defTabSz="914377">
              <a:spcAft>
                <a:spcPts val="600"/>
              </a:spcAft>
            </a:pPr>
            <a:r>
              <a:rPr lang="en-US" sz="2000" dirty="0" smtClean="0">
                <a:solidFill>
                  <a:srgbClr val="000000"/>
                </a:solidFill>
              </a:rPr>
              <a:t>Extensibility</a:t>
            </a:r>
          </a:p>
          <a:p>
            <a:pPr defTabSz="914377">
              <a:spcAft>
                <a:spcPts val="600"/>
              </a:spcAft>
            </a:pPr>
            <a:r>
              <a:rPr lang="en-US" sz="2000" dirty="0" smtClean="0">
                <a:solidFill>
                  <a:srgbClr val="000000"/>
                </a:solidFill>
              </a:rPr>
              <a:t>OOTB Best practices</a:t>
            </a:r>
            <a:endParaRPr lang="en-US" sz="2000" dirty="0">
              <a:solidFill>
                <a:srgbClr val="000000"/>
              </a:solidFill>
            </a:endParaRPr>
          </a:p>
        </p:txBody>
      </p:sp>
      <p:sp>
        <p:nvSpPr>
          <p:cNvPr id="26" name="TextBox 25"/>
          <p:cNvSpPr txBox="1"/>
          <p:nvPr/>
        </p:nvSpPr>
        <p:spPr>
          <a:xfrm>
            <a:off x="1858410" y="2808980"/>
            <a:ext cx="2143125" cy="805301"/>
          </a:xfrm>
          <a:prstGeom prst="rect">
            <a:avLst/>
          </a:prstGeom>
        </p:spPr>
        <p:txBody>
          <a:bodyPr vert="horz" wrap="square" lIns="0" tIns="0" rIns="0" bIns="0" rtlCol="0">
            <a:normAutofit/>
          </a:bodyPr>
          <a:lstStyle/>
          <a:p>
            <a:pPr defTabSz="914377">
              <a:spcAft>
                <a:spcPts val="600"/>
              </a:spcAft>
            </a:pPr>
            <a:r>
              <a:rPr lang="en-US" sz="2000" dirty="0">
                <a:solidFill>
                  <a:srgbClr val="000000"/>
                </a:solidFill>
              </a:rPr>
              <a:t>Machine learning</a:t>
            </a:r>
          </a:p>
          <a:p>
            <a:pPr defTabSz="914377">
              <a:spcAft>
                <a:spcPts val="600"/>
              </a:spcAft>
            </a:pPr>
            <a:r>
              <a:rPr lang="en-US" sz="2000" dirty="0">
                <a:solidFill>
                  <a:srgbClr val="000000"/>
                </a:solidFill>
              </a:rPr>
              <a:t>Analytics</a:t>
            </a:r>
          </a:p>
        </p:txBody>
      </p:sp>
      <p:sp>
        <p:nvSpPr>
          <p:cNvPr id="27" name="TextBox 26"/>
          <p:cNvSpPr txBox="1"/>
          <p:nvPr/>
        </p:nvSpPr>
        <p:spPr>
          <a:xfrm>
            <a:off x="1858410" y="4599013"/>
            <a:ext cx="2143125" cy="805301"/>
          </a:xfrm>
          <a:prstGeom prst="rect">
            <a:avLst/>
          </a:prstGeom>
        </p:spPr>
        <p:txBody>
          <a:bodyPr vert="horz" wrap="square" lIns="0" tIns="0" rIns="0" bIns="0" rtlCol="0">
            <a:noAutofit/>
          </a:bodyPr>
          <a:lstStyle/>
          <a:p>
            <a:pPr defTabSz="914377">
              <a:spcAft>
                <a:spcPts val="600"/>
              </a:spcAft>
            </a:pPr>
            <a:r>
              <a:rPr lang="en-US" sz="2000" dirty="0">
                <a:solidFill>
                  <a:srgbClr val="000000"/>
                </a:solidFill>
              </a:rPr>
              <a:t>Continuous delivery</a:t>
            </a:r>
          </a:p>
          <a:p>
            <a:pPr defTabSz="914377">
              <a:spcAft>
                <a:spcPts val="600"/>
              </a:spcAft>
            </a:pPr>
            <a:r>
              <a:rPr lang="en-US" sz="2000" dirty="0">
                <a:solidFill>
                  <a:srgbClr val="000000"/>
                </a:solidFill>
              </a:rPr>
              <a:t>Seamless updates</a:t>
            </a:r>
          </a:p>
          <a:p>
            <a:pPr defTabSz="914377">
              <a:spcAft>
                <a:spcPts val="600"/>
              </a:spcAft>
            </a:pPr>
            <a:r>
              <a:rPr lang="en-US" sz="2000" dirty="0">
                <a:solidFill>
                  <a:srgbClr val="000000"/>
                </a:solidFill>
              </a:rPr>
              <a:t>E2E use </a:t>
            </a:r>
            <a:r>
              <a:rPr lang="en-US" sz="2000" dirty="0" smtClean="0">
                <a:solidFill>
                  <a:srgbClr val="000000"/>
                </a:solidFill>
              </a:rPr>
              <a:t>cases / IT4IT</a:t>
            </a:r>
            <a:endParaRPr lang="en-US" sz="2000" dirty="0">
              <a:solidFill>
                <a:srgbClr val="000000"/>
              </a:solidFill>
            </a:endParaRPr>
          </a:p>
        </p:txBody>
      </p:sp>
      <p:grpSp>
        <p:nvGrpSpPr>
          <p:cNvPr id="29" name="Group 28"/>
          <p:cNvGrpSpPr/>
          <p:nvPr/>
        </p:nvGrpSpPr>
        <p:grpSpPr>
          <a:xfrm>
            <a:off x="6952323" y="4231860"/>
            <a:ext cx="466748" cy="475839"/>
            <a:chOff x="1403706" y="8552511"/>
            <a:chExt cx="287100" cy="263021"/>
          </a:xfrm>
          <a:solidFill>
            <a:schemeClr val="bg1"/>
          </a:solidFill>
        </p:grpSpPr>
        <p:sp>
          <p:nvSpPr>
            <p:cNvPr id="30" name="Freeform 147"/>
            <p:cNvSpPr>
              <a:spLocks noChangeArrowheads="1"/>
            </p:cNvSpPr>
            <p:nvPr/>
          </p:nvSpPr>
          <p:spPr bwMode="auto">
            <a:xfrm>
              <a:off x="1403706" y="8643271"/>
              <a:ext cx="83351" cy="83352"/>
            </a:xfrm>
            <a:custGeom>
              <a:avLst/>
              <a:gdLst>
                <a:gd name="T0" fmla="*/ 199 w 200"/>
                <a:gd name="T1" fmla="*/ 99 h 199"/>
                <a:gd name="T2" fmla="*/ 199 w 200"/>
                <a:gd name="T3" fmla="*/ 99 h 199"/>
                <a:gd name="T4" fmla="*/ 100 w 200"/>
                <a:gd name="T5" fmla="*/ 0 h 199"/>
                <a:gd name="T6" fmla="*/ 0 w 200"/>
                <a:gd name="T7" fmla="*/ 99 h 199"/>
                <a:gd name="T8" fmla="*/ 100 w 200"/>
                <a:gd name="T9" fmla="*/ 198 h 199"/>
                <a:gd name="T10" fmla="*/ 199 w 200"/>
                <a:gd name="T11" fmla="*/ 99 h 199"/>
                <a:gd name="T12" fmla="*/ 24 w 200"/>
                <a:gd name="T13" fmla="*/ 99 h 199"/>
                <a:gd name="T14" fmla="*/ 24 w 200"/>
                <a:gd name="T15" fmla="*/ 99 h 199"/>
                <a:gd name="T16" fmla="*/ 100 w 200"/>
                <a:gd name="T17" fmla="*/ 23 h 199"/>
                <a:gd name="T18" fmla="*/ 176 w 200"/>
                <a:gd name="T19" fmla="*/ 99 h 199"/>
                <a:gd name="T20" fmla="*/ 100 w 200"/>
                <a:gd name="T21" fmla="*/ 175 h 199"/>
                <a:gd name="T22" fmla="*/ 24 w 200"/>
                <a:gd name="T23"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99">
                  <a:moveTo>
                    <a:pt x="199" y="99"/>
                  </a:moveTo>
                  <a:lnTo>
                    <a:pt x="199" y="99"/>
                  </a:lnTo>
                  <a:cubicBezTo>
                    <a:pt x="199" y="45"/>
                    <a:pt x="154" y="0"/>
                    <a:pt x="100" y="0"/>
                  </a:cubicBezTo>
                  <a:cubicBezTo>
                    <a:pt x="45" y="0"/>
                    <a:pt x="0" y="45"/>
                    <a:pt x="0" y="99"/>
                  </a:cubicBezTo>
                  <a:cubicBezTo>
                    <a:pt x="0" y="154"/>
                    <a:pt x="45" y="198"/>
                    <a:pt x="100" y="198"/>
                  </a:cubicBezTo>
                  <a:cubicBezTo>
                    <a:pt x="154" y="198"/>
                    <a:pt x="199" y="154"/>
                    <a:pt x="199" y="99"/>
                  </a:cubicBezTo>
                  <a:close/>
                  <a:moveTo>
                    <a:pt x="24" y="99"/>
                  </a:moveTo>
                  <a:lnTo>
                    <a:pt x="24" y="99"/>
                  </a:lnTo>
                  <a:cubicBezTo>
                    <a:pt x="24" y="57"/>
                    <a:pt x="57" y="23"/>
                    <a:pt x="100" y="23"/>
                  </a:cubicBezTo>
                  <a:cubicBezTo>
                    <a:pt x="142" y="23"/>
                    <a:pt x="176" y="57"/>
                    <a:pt x="176" y="99"/>
                  </a:cubicBezTo>
                  <a:cubicBezTo>
                    <a:pt x="176" y="140"/>
                    <a:pt x="142" y="175"/>
                    <a:pt x="100" y="175"/>
                  </a:cubicBezTo>
                  <a:cubicBezTo>
                    <a:pt x="57" y="175"/>
                    <a:pt x="24" y="140"/>
                    <a:pt x="24" y="99"/>
                  </a:cubicBezTo>
                  <a:close/>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1" name="Freeform 148"/>
            <p:cNvSpPr>
              <a:spLocks noChangeArrowheads="1"/>
            </p:cNvSpPr>
            <p:nvPr/>
          </p:nvSpPr>
          <p:spPr bwMode="auto">
            <a:xfrm>
              <a:off x="1637091" y="8656237"/>
              <a:ext cx="53715" cy="53715"/>
            </a:xfrm>
            <a:custGeom>
              <a:avLst/>
              <a:gdLst>
                <a:gd name="T0" fmla="*/ 64 w 130"/>
                <a:gd name="T1" fmla="*/ 0 h 130"/>
                <a:gd name="T2" fmla="*/ 64 w 130"/>
                <a:gd name="T3" fmla="*/ 0 h 130"/>
                <a:gd name="T4" fmla="*/ 0 w 130"/>
                <a:gd name="T5" fmla="*/ 65 h 130"/>
                <a:gd name="T6" fmla="*/ 64 w 130"/>
                <a:gd name="T7" fmla="*/ 129 h 130"/>
                <a:gd name="T8" fmla="*/ 129 w 130"/>
                <a:gd name="T9" fmla="*/ 65 h 130"/>
                <a:gd name="T10" fmla="*/ 64 w 130"/>
                <a:gd name="T11" fmla="*/ 0 h 130"/>
              </a:gdLst>
              <a:ahLst/>
              <a:cxnLst>
                <a:cxn ang="0">
                  <a:pos x="T0" y="T1"/>
                </a:cxn>
                <a:cxn ang="0">
                  <a:pos x="T2" y="T3"/>
                </a:cxn>
                <a:cxn ang="0">
                  <a:pos x="T4" y="T5"/>
                </a:cxn>
                <a:cxn ang="0">
                  <a:pos x="T6" y="T7"/>
                </a:cxn>
                <a:cxn ang="0">
                  <a:pos x="T8" y="T9"/>
                </a:cxn>
                <a:cxn ang="0">
                  <a:pos x="T10" y="T11"/>
                </a:cxn>
              </a:cxnLst>
              <a:rect l="0" t="0" r="r" b="b"/>
              <a:pathLst>
                <a:path w="130" h="130">
                  <a:moveTo>
                    <a:pt x="64" y="0"/>
                  </a:moveTo>
                  <a:lnTo>
                    <a:pt x="64" y="0"/>
                  </a:lnTo>
                  <a:cubicBezTo>
                    <a:pt x="29" y="0"/>
                    <a:pt x="0" y="29"/>
                    <a:pt x="0" y="65"/>
                  </a:cubicBezTo>
                  <a:cubicBezTo>
                    <a:pt x="0" y="100"/>
                    <a:pt x="29" y="129"/>
                    <a:pt x="64" y="129"/>
                  </a:cubicBezTo>
                  <a:cubicBezTo>
                    <a:pt x="100" y="129"/>
                    <a:pt x="129" y="100"/>
                    <a:pt x="129" y="65"/>
                  </a:cubicBezTo>
                  <a:cubicBezTo>
                    <a:pt x="129" y="29"/>
                    <a:pt x="100" y="0"/>
                    <a:pt x="64" y="0"/>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2" name="Freeform 149"/>
            <p:cNvSpPr>
              <a:spLocks noChangeArrowheads="1"/>
            </p:cNvSpPr>
            <p:nvPr/>
          </p:nvSpPr>
          <p:spPr bwMode="auto">
            <a:xfrm>
              <a:off x="1607455" y="8552511"/>
              <a:ext cx="53715" cy="55568"/>
            </a:xfrm>
            <a:custGeom>
              <a:avLst/>
              <a:gdLst>
                <a:gd name="T0" fmla="*/ 129 w 130"/>
                <a:gd name="T1" fmla="*/ 65 h 131"/>
                <a:gd name="T2" fmla="*/ 129 w 130"/>
                <a:gd name="T3" fmla="*/ 65 h 131"/>
                <a:gd name="T4" fmla="*/ 65 w 130"/>
                <a:gd name="T5" fmla="*/ 0 h 131"/>
                <a:gd name="T6" fmla="*/ 0 w 130"/>
                <a:gd name="T7" fmla="*/ 65 h 131"/>
                <a:gd name="T8" fmla="*/ 65 w 130"/>
                <a:gd name="T9" fmla="*/ 130 h 131"/>
                <a:gd name="T10" fmla="*/ 129 w 130"/>
                <a:gd name="T11" fmla="*/ 65 h 131"/>
              </a:gdLst>
              <a:ahLst/>
              <a:cxnLst>
                <a:cxn ang="0">
                  <a:pos x="T0" y="T1"/>
                </a:cxn>
                <a:cxn ang="0">
                  <a:pos x="T2" y="T3"/>
                </a:cxn>
                <a:cxn ang="0">
                  <a:pos x="T4" y="T5"/>
                </a:cxn>
                <a:cxn ang="0">
                  <a:pos x="T6" y="T7"/>
                </a:cxn>
                <a:cxn ang="0">
                  <a:pos x="T8" y="T9"/>
                </a:cxn>
                <a:cxn ang="0">
                  <a:pos x="T10" y="T11"/>
                </a:cxn>
              </a:cxnLst>
              <a:rect l="0" t="0" r="r" b="b"/>
              <a:pathLst>
                <a:path w="130" h="131">
                  <a:moveTo>
                    <a:pt x="129" y="65"/>
                  </a:moveTo>
                  <a:lnTo>
                    <a:pt x="129" y="65"/>
                  </a:lnTo>
                  <a:cubicBezTo>
                    <a:pt x="129" y="29"/>
                    <a:pt x="100" y="0"/>
                    <a:pt x="65" y="0"/>
                  </a:cubicBezTo>
                  <a:cubicBezTo>
                    <a:pt x="28" y="0"/>
                    <a:pt x="0" y="29"/>
                    <a:pt x="0" y="65"/>
                  </a:cubicBezTo>
                  <a:cubicBezTo>
                    <a:pt x="0" y="100"/>
                    <a:pt x="28" y="130"/>
                    <a:pt x="65" y="130"/>
                  </a:cubicBezTo>
                  <a:cubicBezTo>
                    <a:pt x="100" y="130"/>
                    <a:pt x="129" y="100"/>
                    <a:pt x="129" y="65"/>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3" name="Freeform 150"/>
            <p:cNvSpPr>
              <a:spLocks noChangeArrowheads="1"/>
            </p:cNvSpPr>
            <p:nvPr/>
          </p:nvSpPr>
          <p:spPr bwMode="auto">
            <a:xfrm>
              <a:off x="1607455" y="8759964"/>
              <a:ext cx="53715" cy="55568"/>
            </a:xfrm>
            <a:custGeom>
              <a:avLst/>
              <a:gdLst>
                <a:gd name="T0" fmla="*/ 65 w 130"/>
                <a:gd name="T1" fmla="*/ 0 h 131"/>
                <a:gd name="T2" fmla="*/ 65 w 130"/>
                <a:gd name="T3" fmla="*/ 0 h 131"/>
                <a:gd name="T4" fmla="*/ 0 w 130"/>
                <a:gd name="T5" fmla="*/ 65 h 131"/>
                <a:gd name="T6" fmla="*/ 65 w 130"/>
                <a:gd name="T7" fmla="*/ 130 h 131"/>
                <a:gd name="T8" fmla="*/ 129 w 130"/>
                <a:gd name="T9" fmla="*/ 65 h 131"/>
                <a:gd name="T10" fmla="*/ 65 w 130"/>
                <a:gd name="T11" fmla="*/ 0 h 131"/>
              </a:gdLst>
              <a:ahLst/>
              <a:cxnLst>
                <a:cxn ang="0">
                  <a:pos x="T0" y="T1"/>
                </a:cxn>
                <a:cxn ang="0">
                  <a:pos x="T2" y="T3"/>
                </a:cxn>
                <a:cxn ang="0">
                  <a:pos x="T4" y="T5"/>
                </a:cxn>
                <a:cxn ang="0">
                  <a:pos x="T6" y="T7"/>
                </a:cxn>
                <a:cxn ang="0">
                  <a:pos x="T8" y="T9"/>
                </a:cxn>
                <a:cxn ang="0">
                  <a:pos x="T10" y="T11"/>
                </a:cxn>
              </a:cxnLst>
              <a:rect l="0" t="0" r="r" b="b"/>
              <a:pathLst>
                <a:path w="130" h="131">
                  <a:moveTo>
                    <a:pt x="65" y="0"/>
                  </a:moveTo>
                  <a:lnTo>
                    <a:pt x="65" y="0"/>
                  </a:lnTo>
                  <a:cubicBezTo>
                    <a:pt x="28" y="0"/>
                    <a:pt x="0" y="29"/>
                    <a:pt x="0" y="65"/>
                  </a:cubicBezTo>
                  <a:cubicBezTo>
                    <a:pt x="0" y="101"/>
                    <a:pt x="28" y="130"/>
                    <a:pt x="65" y="130"/>
                  </a:cubicBezTo>
                  <a:cubicBezTo>
                    <a:pt x="100" y="130"/>
                    <a:pt x="129" y="101"/>
                    <a:pt x="129" y="65"/>
                  </a:cubicBezTo>
                  <a:cubicBezTo>
                    <a:pt x="129" y="29"/>
                    <a:pt x="100" y="0"/>
                    <a:pt x="65" y="0"/>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4" name="Freeform 151"/>
            <p:cNvSpPr>
              <a:spLocks noChangeArrowheads="1"/>
            </p:cNvSpPr>
            <p:nvPr/>
          </p:nvSpPr>
          <p:spPr bwMode="auto">
            <a:xfrm>
              <a:off x="1574114" y="8750702"/>
              <a:ext cx="24079" cy="18523"/>
            </a:xfrm>
            <a:custGeom>
              <a:avLst/>
              <a:gdLst>
                <a:gd name="T0" fmla="*/ 7 w 58"/>
                <a:gd name="T1" fmla="*/ 23 h 44"/>
                <a:gd name="T2" fmla="*/ 7 w 58"/>
                <a:gd name="T3" fmla="*/ 23 h 44"/>
                <a:gd name="T4" fmla="*/ 38 w 58"/>
                <a:gd name="T5" fmla="*/ 41 h 44"/>
                <a:gd name="T6" fmla="*/ 44 w 58"/>
                <a:gd name="T7" fmla="*/ 43 h 44"/>
                <a:gd name="T8" fmla="*/ 54 w 58"/>
                <a:gd name="T9" fmla="*/ 36 h 44"/>
                <a:gd name="T10" fmla="*/ 50 w 58"/>
                <a:gd name="T11" fmla="*/ 21 h 44"/>
                <a:gd name="T12" fmla="*/ 19 w 58"/>
                <a:gd name="T13" fmla="*/ 3 h 44"/>
                <a:gd name="T14" fmla="*/ 3 w 58"/>
                <a:gd name="T15" fmla="*/ 7 h 44"/>
                <a:gd name="T16" fmla="*/ 7 w 58"/>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7" y="23"/>
                  </a:moveTo>
                  <a:lnTo>
                    <a:pt x="7" y="23"/>
                  </a:lnTo>
                  <a:cubicBezTo>
                    <a:pt x="38" y="41"/>
                    <a:pt x="38" y="41"/>
                    <a:pt x="38" y="41"/>
                  </a:cubicBezTo>
                  <a:cubicBezTo>
                    <a:pt x="40" y="42"/>
                    <a:pt x="42" y="43"/>
                    <a:pt x="44" y="43"/>
                  </a:cubicBezTo>
                  <a:cubicBezTo>
                    <a:pt x="48" y="43"/>
                    <a:pt x="52" y="41"/>
                    <a:pt x="54" y="36"/>
                  </a:cubicBezTo>
                  <a:cubicBezTo>
                    <a:pt x="57" y="31"/>
                    <a:pt x="55" y="24"/>
                    <a:pt x="50" y="21"/>
                  </a:cubicBezTo>
                  <a:cubicBezTo>
                    <a:pt x="19" y="3"/>
                    <a:pt x="19" y="3"/>
                    <a:pt x="19" y="3"/>
                  </a:cubicBezTo>
                  <a:cubicBezTo>
                    <a:pt x="13" y="0"/>
                    <a:pt x="6" y="1"/>
                    <a:pt x="3" y="7"/>
                  </a:cubicBezTo>
                  <a:cubicBezTo>
                    <a:pt x="0" y="13"/>
                    <a:pt x="2" y="20"/>
                    <a:pt x="7" y="2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5" name="Freeform 152"/>
            <p:cNvSpPr>
              <a:spLocks noChangeArrowheads="1"/>
            </p:cNvSpPr>
            <p:nvPr/>
          </p:nvSpPr>
          <p:spPr bwMode="auto">
            <a:xfrm>
              <a:off x="1535216" y="8728475"/>
              <a:ext cx="24080" cy="18523"/>
            </a:xfrm>
            <a:custGeom>
              <a:avLst/>
              <a:gdLst>
                <a:gd name="T0" fmla="*/ 8 w 59"/>
                <a:gd name="T1" fmla="*/ 23 h 44"/>
                <a:gd name="T2" fmla="*/ 8 w 59"/>
                <a:gd name="T3" fmla="*/ 23 h 44"/>
                <a:gd name="T4" fmla="*/ 39 w 59"/>
                <a:gd name="T5" fmla="*/ 42 h 44"/>
                <a:gd name="T6" fmla="*/ 45 w 59"/>
                <a:gd name="T7" fmla="*/ 43 h 44"/>
                <a:gd name="T8" fmla="*/ 54 w 59"/>
                <a:gd name="T9" fmla="*/ 37 h 44"/>
                <a:gd name="T10" fmla="*/ 50 w 59"/>
                <a:gd name="T11" fmla="*/ 21 h 44"/>
                <a:gd name="T12" fmla="*/ 20 w 59"/>
                <a:gd name="T13" fmla="*/ 3 h 44"/>
                <a:gd name="T14" fmla="*/ 3 w 59"/>
                <a:gd name="T15" fmla="*/ 7 h 44"/>
                <a:gd name="T16" fmla="*/ 8 w 59"/>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4">
                  <a:moveTo>
                    <a:pt x="8" y="23"/>
                  </a:moveTo>
                  <a:lnTo>
                    <a:pt x="8" y="23"/>
                  </a:lnTo>
                  <a:cubicBezTo>
                    <a:pt x="39" y="42"/>
                    <a:pt x="39" y="42"/>
                    <a:pt x="39" y="42"/>
                  </a:cubicBezTo>
                  <a:cubicBezTo>
                    <a:pt x="41" y="43"/>
                    <a:pt x="43" y="43"/>
                    <a:pt x="45" y="43"/>
                  </a:cubicBezTo>
                  <a:cubicBezTo>
                    <a:pt x="48" y="43"/>
                    <a:pt x="52" y="41"/>
                    <a:pt x="54" y="37"/>
                  </a:cubicBezTo>
                  <a:cubicBezTo>
                    <a:pt x="58" y="31"/>
                    <a:pt x="57" y="24"/>
                    <a:pt x="50" y="21"/>
                  </a:cubicBezTo>
                  <a:cubicBezTo>
                    <a:pt x="20" y="3"/>
                    <a:pt x="20" y="3"/>
                    <a:pt x="20" y="3"/>
                  </a:cubicBezTo>
                  <a:cubicBezTo>
                    <a:pt x="14" y="0"/>
                    <a:pt x="7" y="2"/>
                    <a:pt x="3" y="7"/>
                  </a:cubicBezTo>
                  <a:cubicBezTo>
                    <a:pt x="0" y="12"/>
                    <a:pt x="2" y="20"/>
                    <a:pt x="8" y="2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6" name="Freeform 153"/>
            <p:cNvSpPr>
              <a:spLocks noChangeArrowheads="1"/>
            </p:cNvSpPr>
            <p:nvPr/>
          </p:nvSpPr>
          <p:spPr bwMode="auto">
            <a:xfrm>
              <a:off x="1496319" y="8704396"/>
              <a:ext cx="24079" cy="18523"/>
            </a:xfrm>
            <a:custGeom>
              <a:avLst/>
              <a:gdLst>
                <a:gd name="T0" fmla="*/ 7 w 58"/>
                <a:gd name="T1" fmla="*/ 24 h 43"/>
                <a:gd name="T2" fmla="*/ 7 w 58"/>
                <a:gd name="T3" fmla="*/ 24 h 43"/>
                <a:gd name="T4" fmla="*/ 37 w 58"/>
                <a:gd name="T5" fmla="*/ 41 h 43"/>
                <a:gd name="T6" fmla="*/ 43 w 58"/>
                <a:gd name="T7" fmla="*/ 42 h 43"/>
                <a:gd name="T8" fmla="*/ 54 w 58"/>
                <a:gd name="T9" fmla="*/ 37 h 43"/>
                <a:gd name="T10" fmla="*/ 50 w 58"/>
                <a:gd name="T11" fmla="*/ 22 h 43"/>
                <a:gd name="T12" fmla="*/ 18 w 58"/>
                <a:gd name="T13" fmla="*/ 3 h 43"/>
                <a:gd name="T14" fmla="*/ 3 w 58"/>
                <a:gd name="T15" fmla="*/ 7 h 43"/>
                <a:gd name="T16" fmla="*/ 7 w 58"/>
                <a:gd name="T1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7" y="24"/>
                  </a:moveTo>
                  <a:lnTo>
                    <a:pt x="7" y="24"/>
                  </a:lnTo>
                  <a:cubicBezTo>
                    <a:pt x="37" y="41"/>
                    <a:pt x="37" y="41"/>
                    <a:pt x="37" y="41"/>
                  </a:cubicBezTo>
                  <a:cubicBezTo>
                    <a:pt x="39" y="42"/>
                    <a:pt x="41" y="42"/>
                    <a:pt x="43" y="42"/>
                  </a:cubicBezTo>
                  <a:cubicBezTo>
                    <a:pt x="48" y="42"/>
                    <a:pt x="51" y="40"/>
                    <a:pt x="54" y="37"/>
                  </a:cubicBezTo>
                  <a:cubicBezTo>
                    <a:pt x="57" y="32"/>
                    <a:pt x="55" y="25"/>
                    <a:pt x="50" y="22"/>
                  </a:cubicBezTo>
                  <a:cubicBezTo>
                    <a:pt x="18" y="3"/>
                    <a:pt x="18" y="3"/>
                    <a:pt x="18" y="3"/>
                  </a:cubicBezTo>
                  <a:cubicBezTo>
                    <a:pt x="13" y="0"/>
                    <a:pt x="6" y="2"/>
                    <a:pt x="3" y="7"/>
                  </a:cubicBezTo>
                  <a:cubicBezTo>
                    <a:pt x="0" y="13"/>
                    <a:pt x="1" y="21"/>
                    <a:pt x="7" y="24"/>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7" name="Freeform 154"/>
            <p:cNvSpPr>
              <a:spLocks noChangeArrowheads="1"/>
            </p:cNvSpPr>
            <p:nvPr/>
          </p:nvSpPr>
          <p:spPr bwMode="auto">
            <a:xfrm>
              <a:off x="1537069" y="8621044"/>
              <a:ext cx="24079" cy="18523"/>
            </a:xfrm>
            <a:custGeom>
              <a:avLst/>
              <a:gdLst>
                <a:gd name="T0" fmla="*/ 38 w 58"/>
                <a:gd name="T1" fmla="*/ 3 h 44"/>
                <a:gd name="T2" fmla="*/ 38 w 58"/>
                <a:gd name="T3" fmla="*/ 3 h 44"/>
                <a:gd name="T4" fmla="*/ 7 w 58"/>
                <a:gd name="T5" fmla="*/ 21 h 44"/>
                <a:gd name="T6" fmla="*/ 3 w 58"/>
                <a:gd name="T7" fmla="*/ 36 h 44"/>
                <a:gd name="T8" fmla="*/ 12 w 58"/>
                <a:gd name="T9" fmla="*/ 43 h 44"/>
                <a:gd name="T10" fmla="*/ 18 w 58"/>
                <a:gd name="T11" fmla="*/ 40 h 44"/>
                <a:gd name="T12" fmla="*/ 49 w 58"/>
                <a:gd name="T13" fmla="*/ 24 h 44"/>
                <a:gd name="T14" fmla="*/ 54 w 58"/>
                <a:gd name="T15" fmla="*/ 8 h 44"/>
                <a:gd name="T16" fmla="*/ 38 w 58"/>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4">
                  <a:moveTo>
                    <a:pt x="38" y="3"/>
                  </a:moveTo>
                  <a:lnTo>
                    <a:pt x="38" y="3"/>
                  </a:lnTo>
                  <a:cubicBezTo>
                    <a:pt x="7" y="21"/>
                    <a:pt x="7" y="21"/>
                    <a:pt x="7" y="21"/>
                  </a:cubicBezTo>
                  <a:cubicBezTo>
                    <a:pt x="2" y="24"/>
                    <a:pt x="0" y="31"/>
                    <a:pt x="3" y="36"/>
                  </a:cubicBezTo>
                  <a:cubicBezTo>
                    <a:pt x="5" y="40"/>
                    <a:pt x="8" y="43"/>
                    <a:pt x="12" y="43"/>
                  </a:cubicBezTo>
                  <a:cubicBezTo>
                    <a:pt x="14" y="43"/>
                    <a:pt x="16" y="41"/>
                    <a:pt x="18" y="40"/>
                  </a:cubicBezTo>
                  <a:cubicBezTo>
                    <a:pt x="49" y="24"/>
                    <a:pt x="49" y="24"/>
                    <a:pt x="49" y="24"/>
                  </a:cubicBezTo>
                  <a:cubicBezTo>
                    <a:pt x="55" y="21"/>
                    <a:pt x="57" y="13"/>
                    <a:pt x="54" y="8"/>
                  </a:cubicBezTo>
                  <a:cubicBezTo>
                    <a:pt x="51" y="2"/>
                    <a:pt x="43" y="0"/>
                    <a:pt x="38" y="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8" name="Freeform 155"/>
            <p:cNvSpPr>
              <a:spLocks noChangeArrowheads="1"/>
            </p:cNvSpPr>
            <p:nvPr/>
          </p:nvSpPr>
          <p:spPr bwMode="auto">
            <a:xfrm>
              <a:off x="1498171" y="8643271"/>
              <a:ext cx="24080" cy="18523"/>
            </a:xfrm>
            <a:custGeom>
              <a:avLst/>
              <a:gdLst>
                <a:gd name="T0" fmla="*/ 38 w 58"/>
                <a:gd name="T1" fmla="*/ 3 h 43"/>
                <a:gd name="T2" fmla="*/ 38 w 58"/>
                <a:gd name="T3" fmla="*/ 3 h 43"/>
                <a:gd name="T4" fmla="*/ 7 w 58"/>
                <a:gd name="T5" fmla="*/ 20 h 43"/>
                <a:gd name="T6" fmla="*/ 3 w 58"/>
                <a:gd name="T7" fmla="*/ 36 h 43"/>
                <a:gd name="T8" fmla="*/ 13 w 58"/>
                <a:gd name="T9" fmla="*/ 42 h 43"/>
                <a:gd name="T10" fmla="*/ 19 w 58"/>
                <a:gd name="T11" fmla="*/ 41 h 43"/>
                <a:gd name="T12" fmla="*/ 50 w 58"/>
                <a:gd name="T13" fmla="*/ 23 h 43"/>
                <a:gd name="T14" fmla="*/ 54 w 58"/>
                <a:gd name="T15" fmla="*/ 7 h 43"/>
                <a:gd name="T16" fmla="*/ 38 w 58"/>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3">
                  <a:moveTo>
                    <a:pt x="38" y="3"/>
                  </a:moveTo>
                  <a:lnTo>
                    <a:pt x="38" y="3"/>
                  </a:lnTo>
                  <a:cubicBezTo>
                    <a:pt x="7" y="20"/>
                    <a:pt x="7" y="20"/>
                    <a:pt x="7" y="20"/>
                  </a:cubicBezTo>
                  <a:cubicBezTo>
                    <a:pt x="2" y="23"/>
                    <a:pt x="0" y="30"/>
                    <a:pt x="3" y="36"/>
                  </a:cubicBezTo>
                  <a:cubicBezTo>
                    <a:pt x="5" y="39"/>
                    <a:pt x="9" y="42"/>
                    <a:pt x="13" y="42"/>
                  </a:cubicBezTo>
                  <a:cubicBezTo>
                    <a:pt x="14" y="42"/>
                    <a:pt x="16" y="42"/>
                    <a:pt x="19" y="41"/>
                  </a:cubicBezTo>
                  <a:cubicBezTo>
                    <a:pt x="50" y="23"/>
                    <a:pt x="50" y="23"/>
                    <a:pt x="50" y="23"/>
                  </a:cubicBezTo>
                  <a:cubicBezTo>
                    <a:pt x="55" y="20"/>
                    <a:pt x="57" y="13"/>
                    <a:pt x="54" y="7"/>
                  </a:cubicBezTo>
                  <a:cubicBezTo>
                    <a:pt x="51" y="2"/>
                    <a:pt x="45" y="0"/>
                    <a:pt x="38" y="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39" name="Freeform 156"/>
            <p:cNvSpPr>
              <a:spLocks noChangeArrowheads="1"/>
            </p:cNvSpPr>
            <p:nvPr/>
          </p:nvSpPr>
          <p:spPr bwMode="auto">
            <a:xfrm>
              <a:off x="1575966" y="8598817"/>
              <a:ext cx="24080" cy="18523"/>
            </a:xfrm>
            <a:custGeom>
              <a:avLst/>
              <a:gdLst>
                <a:gd name="T0" fmla="*/ 40 w 59"/>
                <a:gd name="T1" fmla="*/ 3 h 43"/>
                <a:gd name="T2" fmla="*/ 40 w 59"/>
                <a:gd name="T3" fmla="*/ 3 h 43"/>
                <a:gd name="T4" fmla="*/ 8 w 59"/>
                <a:gd name="T5" fmla="*/ 21 h 43"/>
                <a:gd name="T6" fmla="*/ 3 w 59"/>
                <a:gd name="T7" fmla="*/ 36 h 43"/>
                <a:gd name="T8" fmla="*/ 14 w 59"/>
                <a:gd name="T9" fmla="*/ 42 h 43"/>
                <a:gd name="T10" fmla="*/ 20 w 59"/>
                <a:gd name="T11" fmla="*/ 41 h 43"/>
                <a:gd name="T12" fmla="*/ 51 w 59"/>
                <a:gd name="T13" fmla="*/ 24 h 43"/>
                <a:gd name="T14" fmla="*/ 55 w 59"/>
                <a:gd name="T15" fmla="*/ 8 h 43"/>
                <a:gd name="T16" fmla="*/ 40 w 59"/>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3">
                  <a:moveTo>
                    <a:pt x="40" y="3"/>
                  </a:moveTo>
                  <a:lnTo>
                    <a:pt x="40" y="3"/>
                  </a:lnTo>
                  <a:cubicBezTo>
                    <a:pt x="8" y="21"/>
                    <a:pt x="8" y="21"/>
                    <a:pt x="8" y="21"/>
                  </a:cubicBezTo>
                  <a:cubicBezTo>
                    <a:pt x="2" y="24"/>
                    <a:pt x="0" y="31"/>
                    <a:pt x="3" y="36"/>
                  </a:cubicBezTo>
                  <a:cubicBezTo>
                    <a:pt x="5" y="40"/>
                    <a:pt x="10" y="42"/>
                    <a:pt x="14" y="42"/>
                  </a:cubicBezTo>
                  <a:cubicBezTo>
                    <a:pt x="16" y="42"/>
                    <a:pt x="18" y="42"/>
                    <a:pt x="20" y="41"/>
                  </a:cubicBezTo>
                  <a:cubicBezTo>
                    <a:pt x="51" y="24"/>
                    <a:pt x="51" y="24"/>
                    <a:pt x="51" y="24"/>
                  </a:cubicBezTo>
                  <a:cubicBezTo>
                    <a:pt x="56" y="21"/>
                    <a:pt x="58" y="13"/>
                    <a:pt x="55" y="8"/>
                  </a:cubicBezTo>
                  <a:cubicBezTo>
                    <a:pt x="52" y="2"/>
                    <a:pt x="45" y="0"/>
                    <a:pt x="40" y="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40" name="Freeform 157"/>
            <p:cNvSpPr>
              <a:spLocks noChangeArrowheads="1"/>
            </p:cNvSpPr>
            <p:nvPr/>
          </p:nvSpPr>
          <p:spPr bwMode="auto">
            <a:xfrm>
              <a:off x="1505580" y="8678465"/>
              <a:ext cx="25932" cy="9261"/>
            </a:xfrm>
            <a:custGeom>
              <a:avLst/>
              <a:gdLst>
                <a:gd name="T0" fmla="*/ 0 w 60"/>
                <a:gd name="T1" fmla="*/ 12 h 24"/>
                <a:gd name="T2" fmla="*/ 0 w 60"/>
                <a:gd name="T3" fmla="*/ 12 h 24"/>
                <a:gd name="T4" fmla="*/ 12 w 60"/>
                <a:gd name="T5" fmla="*/ 23 h 24"/>
                <a:gd name="T6" fmla="*/ 47 w 60"/>
                <a:gd name="T7" fmla="*/ 23 h 24"/>
                <a:gd name="T8" fmla="*/ 59 w 60"/>
                <a:gd name="T9" fmla="*/ 12 h 24"/>
                <a:gd name="T10" fmla="*/ 47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7" y="23"/>
                    <a:pt x="47" y="23"/>
                    <a:pt x="47" y="23"/>
                  </a:cubicBezTo>
                  <a:cubicBezTo>
                    <a:pt x="54" y="23"/>
                    <a:pt x="59" y="18"/>
                    <a:pt x="59" y="12"/>
                  </a:cubicBezTo>
                  <a:cubicBezTo>
                    <a:pt x="59" y="5"/>
                    <a:pt x="54" y="0"/>
                    <a:pt x="47" y="0"/>
                  </a:cubicBezTo>
                  <a:cubicBezTo>
                    <a:pt x="12" y="0"/>
                    <a:pt x="12" y="0"/>
                    <a:pt x="12" y="0"/>
                  </a:cubicBezTo>
                  <a:cubicBezTo>
                    <a:pt x="6" y="0"/>
                    <a:pt x="0" y="5"/>
                    <a:pt x="0" y="12"/>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41" name="Freeform 158"/>
            <p:cNvSpPr>
              <a:spLocks noChangeArrowheads="1"/>
            </p:cNvSpPr>
            <p:nvPr/>
          </p:nvSpPr>
          <p:spPr bwMode="auto">
            <a:xfrm>
              <a:off x="1594489" y="8678465"/>
              <a:ext cx="25932" cy="9261"/>
            </a:xfrm>
            <a:custGeom>
              <a:avLst/>
              <a:gdLst>
                <a:gd name="T0" fmla="*/ 0 w 60"/>
                <a:gd name="T1" fmla="*/ 12 h 24"/>
                <a:gd name="T2" fmla="*/ 0 w 60"/>
                <a:gd name="T3" fmla="*/ 12 h 24"/>
                <a:gd name="T4" fmla="*/ 11 w 60"/>
                <a:gd name="T5" fmla="*/ 23 h 24"/>
                <a:gd name="T6" fmla="*/ 48 w 60"/>
                <a:gd name="T7" fmla="*/ 23 h 24"/>
                <a:gd name="T8" fmla="*/ 59 w 60"/>
                <a:gd name="T9" fmla="*/ 12 h 24"/>
                <a:gd name="T10" fmla="*/ 48 w 60"/>
                <a:gd name="T11" fmla="*/ 0 h 24"/>
                <a:gd name="T12" fmla="*/ 11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5" y="23"/>
                    <a:pt x="11" y="23"/>
                  </a:cubicBezTo>
                  <a:cubicBezTo>
                    <a:pt x="48" y="23"/>
                    <a:pt x="48" y="23"/>
                    <a:pt x="48" y="23"/>
                  </a:cubicBezTo>
                  <a:cubicBezTo>
                    <a:pt x="54" y="23"/>
                    <a:pt x="59" y="18"/>
                    <a:pt x="59" y="12"/>
                  </a:cubicBezTo>
                  <a:cubicBezTo>
                    <a:pt x="59" y="5"/>
                    <a:pt x="54" y="0"/>
                    <a:pt x="48" y="0"/>
                  </a:cubicBezTo>
                  <a:cubicBezTo>
                    <a:pt x="11" y="0"/>
                    <a:pt x="11" y="0"/>
                    <a:pt x="11" y="0"/>
                  </a:cubicBezTo>
                  <a:cubicBezTo>
                    <a:pt x="5" y="0"/>
                    <a:pt x="0" y="5"/>
                    <a:pt x="0" y="12"/>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sp>
          <p:nvSpPr>
            <p:cNvPr id="42" name="Freeform 159"/>
            <p:cNvSpPr>
              <a:spLocks noChangeArrowheads="1"/>
            </p:cNvSpPr>
            <p:nvPr/>
          </p:nvSpPr>
          <p:spPr bwMode="auto">
            <a:xfrm>
              <a:off x="1550034" y="8678465"/>
              <a:ext cx="25932" cy="9261"/>
            </a:xfrm>
            <a:custGeom>
              <a:avLst/>
              <a:gdLst>
                <a:gd name="T0" fmla="*/ 0 w 60"/>
                <a:gd name="T1" fmla="*/ 12 h 24"/>
                <a:gd name="T2" fmla="*/ 0 w 60"/>
                <a:gd name="T3" fmla="*/ 12 h 24"/>
                <a:gd name="T4" fmla="*/ 12 w 60"/>
                <a:gd name="T5" fmla="*/ 23 h 24"/>
                <a:gd name="T6" fmla="*/ 48 w 60"/>
                <a:gd name="T7" fmla="*/ 23 h 24"/>
                <a:gd name="T8" fmla="*/ 59 w 60"/>
                <a:gd name="T9" fmla="*/ 12 h 24"/>
                <a:gd name="T10" fmla="*/ 48 w 60"/>
                <a:gd name="T11" fmla="*/ 0 h 24"/>
                <a:gd name="T12" fmla="*/ 12 w 60"/>
                <a:gd name="T13" fmla="*/ 0 h 24"/>
                <a:gd name="T14" fmla="*/ 0 w 60"/>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0" y="12"/>
                  </a:moveTo>
                  <a:lnTo>
                    <a:pt x="0" y="12"/>
                  </a:lnTo>
                  <a:cubicBezTo>
                    <a:pt x="0" y="18"/>
                    <a:pt x="6" y="23"/>
                    <a:pt x="12" y="23"/>
                  </a:cubicBezTo>
                  <a:cubicBezTo>
                    <a:pt x="48" y="23"/>
                    <a:pt x="48" y="23"/>
                    <a:pt x="48" y="23"/>
                  </a:cubicBezTo>
                  <a:cubicBezTo>
                    <a:pt x="54" y="23"/>
                    <a:pt x="59" y="18"/>
                    <a:pt x="59" y="12"/>
                  </a:cubicBezTo>
                  <a:cubicBezTo>
                    <a:pt x="59" y="5"/>
                    <a:pt x="54" y="0"/>
                    <a:pt x="48" y="0"/>
                  </a:cubicBezTo>
                  <a:cubicBezTo>
                    <a:pt x="12" y="0"/>
                    <a:pt x="12" y="0"/>
                    <a:pt x="12" y="0"/>
                  </a:cubicBezTo>
                  <a:cubicBezTo>
                    <a:pt x="6" y="0"/>
                    <a:pt x="0" y="5"/>
                    <a:pt x="0" y="12"/>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125">
                <a:solidFill>
                  <a:srgbClr val="7424AD"/>
                </a:solidFill>
              </a:endParaRPr>
            </a:p>
          </p:txBody>
        </p:sp>
      </p:grpSp>
      <p:grpSp>
        <p:nvGrpSpPr>
          <p:cNvPr id="43" name="Group 42"/>
          <p:cNvGrpSpPr/>
          <p:nvPr/>
        </p:nvGrpSpPr>
        <p:grpSpPr>
          <a:xfrm>
            <a:off x="4698299" y="3266921"/>
            <a:ext cx="522883" cy="533727"/>
            <a:chOff x="2300201" y="4764635"/>
            <a:chExt cx="270430" cy="250056"/>
          </a:xfrm>
          <a:solidFill>
            <a:schemeClr val="bg1"/>
          </a:solidFill>
        </p:grpSpPr>
        <p:sp>
          <p:nvSpPr>
            <p:cNvPr id="44" name="Freeform 298"/>
            <p:cNvSpPr>
              <a:spLocks noChangeArrowheads="1"/>
            </p:cNvSpPr>
            <p:nvPr/>
          </p:nvSpPr>
          <p:spPr bwMode="auto">
            <a:xfrm>
              <a:off x="2300201" y="4764635"/>
              <a:ext cx="270430" cy="250056"/>
            </a:xfrm>
            <a:custGeom>
              <a:avLst/>
              <a:gdLst>
                <a:gd name="T0" fmla="*/ 221 w 646"/>
                <a:gd name="T1" fmla="*/ 594 h 595"/>
                <a:gd name="T2" fmla="*/ 256 w 646"/>
                <a:gd name="T3" fmla="*/ 554 h 595"/>
                <a:gd name="T4" fmla="*/ 604 w 646"/>
                <a:gd name="T5" fmla="*/ 503 h 595"/>
                <a:gd name="T6" fmla="*/ 593 w 646"/>
                <a:gd name="T7" fmla="*/ 473 h 595"/>
                <a:gd name="T8" fmla="*/ 603 w 646"/>
                <a:gd name="T9" fmla="*/ 464 h 595"/>
                <a:gd name="T10" fmla="*/ 616 w 646"/>
                <a:gd name="T11" fmla="*/ 452 h 595"/>
                <a:gd name="T12" fmla="*/ 625 w 646"/>
                <a:gd name="T13" fmla="*/ 425 h 595"/>
                <a:gd name="T14" fmla="*/ 612 w 646"/>
                <a:gd name="T15" fmla="*/ 394 h 595"/>
                <a:gd name="T16" fmla="*/ 623 w 646"/>
                <a:gd name="T17" fmla="*/ 386 h 595"/>
                <a:gd name="T18" fmla="*/ 636 w 646"/>
                <a:gd name="T19" fmla="*/ 373 h 595"/>
                <a:gd name="T20" fmla="*/ 645 w 646"/>
                <a:gd name="T21" fmla="*/ 347 h 595"/>
                <a:gd name="T22" fmla="*/ 639 w 646"/>
                <a:gd name="T23" fmla="*/ 324 h 595"/>
                <a:gd name="T24" fmla="*/ 629 w 646"/>
                <a:gd name="T25" fmla="*/ 311 h 595"/>
                <a:gd name="T26" fmla="*/ 623 w 646"/>
                <a:gd name="T27" fmla="*/ 298 h 595"/>
                <a:gd name="T28" fmla="*/ 630 w 646"/>
                <a:gd name="T29" fmla="*/ 287 h 595"/>
                <a:gd name="T30" fmla="*/ 634 w 646"/>
                <a:gd name="T31" fmla="*/ 268 h 595"/>
                <a:gd name="T32" fmla="*/ 459 w 646"/>
                <a:gd name="T33" fmla="*/ 219 h 595"/>
                <a:gd name="T34" fmla="*/ 420 w 646"/>
                <a:gd name="T35" fmla="*/ 217 h 595"/>
                <a:gd name="T36" fmla="*/ 383 w 646"/>
                <a:gd name="T37" fmla="*/ 7 h 595"/>
                <a:gd name="T38" fmla="*/ 251 w 646"/>
                <a:gd name="T39" fmla="*/ 228 h 595"/>
                <a:gd name="T40" fmla="*/ 29 w 646"/>
                <a:gd name="T41" fmla="*/ 217 h 595"/>
                <a:gd name="T42" fmla="*/ 29 w 646"/>
                <a:gd name="T43" fmla="*/ 594 h 595"/>
                <a:gd name="T44" fmla="*/ 443 w 646"/>
                <a:gd name="T45" fmla="*/ 531 h 595"/>
                <a:gd name="T46" fmla="*/ 463 w 646"/>
                <a:gd name="T47" fmla="*/ 476 h 595"/>
                <a:gd name="T48" fmla="*/ 549 w 646"/>
                <a:gd name="T49" fmla="*/ 531 h 595"/>
                <a:gd name="T50" fmla="*/ 549 w 646"/>
                <a:gd name="T51" fmla="*/ 453 h 595"/>
                <a:gd name="T52" fmla="*/ 463 w 646"/>
                <a:gd name="T53" fmla="*/ 397 h 595"/>
                <a:gd name="T54" fmla="*/ 601 w 646"/>
                <a:gd name="T55" fmla="*/ 425 h 595"/>
                <a:gd name="T56" fmla="*/ 621 w 646"/>
                <a:gd name="T57" fmla="*/ 347 h 595"/>
                <a:gd name="T58" fmla="*/ 482 w 646"/>
                <a:gd name="T59" fmla="*/ 374 h 595"/>
                <a:gd name="T60" fmla="*/ 579 w 646"/>
                <a:gd name="T61" fmla="*/ 319 h 595"/>
                <a:gd name="T62" fmla="*/ 473 w 646"/>
                <a:gd name="T63" fmla="*/ 241 h 595"/>
                <a:gd name="T64" fmla="*/ 611 w 646"/>
                <a:gd name="T65" fmla="*/ 268 h 595"/>
                <a:gd name="T66" fmla="*/ 473 w 646"/>
                <a:gd name="T67" fmla="*/ 296 h 595"/>
                <a:gd name="T68" fmla="*/ 250 w 646"/>
                <a:gd name="T69" fmla="*/ 253 h 595"/>
                <a:gd name="T70" fmla="*/ 268 w 646"/>
                <a:gd name="T71" fmla="*/ 246 h 595"/>
                <a:gd name="T72" fmla="*/ 374 w 646"/>
                <a:gd name="T73" fmla="*/ 28 h 595"/>
                <a:gd name="T74" fmla="*/ 401 w 646"/>
                <a:gd name="T75" fmla="*/ 230 h 595"/>
                <a:gd name="T76" fmla="*/ 417 w 646"/>
                <a:gd name="T77" fmla="*/ 268 h 595"/>
                <a:gd name="T78" fmla="*/ 440 w 646"/>
                <a:gd name="T79" fmla="*/ 378 h 595"/>
                <a:gd name="T80" fmla="*/ 387 w 646"/>
                <a:gd name="T81" fmla="*/ 503 h 595"/>
                <a:gd name="T82" fmla="*/ 250 w 646"/>
                <a:gd name="T83" fmla="*/ 525 h 595"/>
                <a:gd name="T84" fmla="*/ 23 w 646"/>
                <a:gd name="T85" fmla="*/ 246 h 595"/>
                <a:gd name="T86" fmla="*/ 227 w 646"/>
                <a:gd name="T87" fmla="*/ 246 h 595"/>
                <a:gd name="T88" fmla="*/ 221 w 646"/>
                <a:gd name="T89" fmla="*/ 571 h 595"/>
                <a:gd name="T90" fmla="*/ 23 w 646"/>
                <a:gd name="T91" fmla="*/ 24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 h="595">
                  <a:moveTo>
                    <a:pt x="29" y="594"/>
                  </a:moveTo>
                  <a:lnTo>
                    <a:pt x="29" y="594"/>
                  </a:lnTo>
                  <a:cubicBezTo>
                    <a:pt x="221" y="594"/>
                    <a:pt x="221" y="594"/>
                    <a:pt x="221" y="594"/>
                  </a:cubicBezTo>
                  <a:cubicBezTo>
                    <a:pt x="238" y="594"/>
                    <a:pt x="250" y="581"/>
                    <a:pt x="250" y="565"/>
                  </a:cubicBezTo>
                  <a:cubicBezTo>
                    <a:pt x="250" y="553"/>
                    <a:pt x="250" y="553"/>
                    <a:pt x="250" y="553"/>
                  </a:cubicBezTo>
                  <a:cubicBezTo>
                    <a:pt x="252" y="554"/>
                    <a:pt x="254" y="554"/>
                    <a:pt x="256" y="554"/>
                  </a:cubicBezTo>
                  <a:cubicBezTo>
                    <a:pt x="443" y="554"/>
                    <a:pt x="443" y="554"/>
                    <a:pt x="443" y="554"/>
                  </a:cubicBezTo>
                  <a:cubicBezTo>
                    <a:pt x="549" y="554"/>
                    <a:pt x="549" y="554"/>
                    <a:pt x="549" y="554"/>
                  </a:cubicBezTo>
                  <a:cubicBezTo>
                    <a:pt x="579" y="554"/>
                    <a:pt x="604" y="531"/>
                    <a:pt x="604" y="503"/>
                  </a:cubicBezTo>
                  <a:cubicBezTo>
                    <a:pt x="604" y="498"/>
                    <a:pt x="603" y="493"/>
                    <a:pt x="602" y="487"/>
                  </a:cubicBezTo>
                  <a:cubicBezTo>
                    <a:pt x="601" y="486"/>
                    <a:pt x="601" y="486"/>
                    <a:pt x="601" y="485"/>
                  </a:cubicBezTo>
                  <a:cubicBezTo>
                    <a:pt x="599" y="481"/>
                    <a:pt x="596" y="476"/>
                    <a:pt x="593" y="473"/>
                  </a:cubicBezTo>
                  <a:cubicBezTo>
                    <a:pt x="593" y="472"/>
                    <a:pt x="593" y="472"/>
                    <a:pt x="592" y="471"/>
                  </a:cubicBezTo>
                  <a:cubicBezTo>
                    <a:pt x="593" y="471"/>
                    <a:pt x="593" y="471"/>
                    <a:pt x="594" y="471"/>
                  </a:cubicBezTo>
                  <a:cubicBezTo>
                    <a:pt x="597" y="469"/>
                    <a:pt x="600" y="467"/>
                    <a:pt x="603" y="464"/>
                  </a:cubicBezTo>
                  <a:cubicBezTo>
                    <a:pt x="604" y="463"/>
                    <a:pt x="605" y="463"/>
                    <a:pt x="606" y="462"/>
                  </a:cubicBezTo>
                  <a:cubicBezTo>
                    <a:pt x="609" y="459"/>
                    <a:pt x="612" y="456"/>
                    <a:pt x="616" y="453"/>
                  </a:cubicBezTo>
                  <a:lnTo>
                    <a:pt x="616" y="452"/>
                  </a:lnTo>
                  <a:cubicBezTo>
                    <a:pt x="619" y="449"/>
                    <a:pt x="620" y="445"/>
                    <a:pt x="622" y="442"/>
                  </a:cubicBezTo>
                  <a:cubicBezTo>
                    <a:pt x="622" y="440"/>
                    <a:pt x="622" y="439"/>
                    <a:pt x="623" y="438"/>
                  </a:cubicBezTo>
                  <a:cubicBezTo>
                    <a:pt x="624" y="434"/>
                    <a:pt x="625" y="429"/>
                    <a:pt x="625" y="425"/>
                  </a:cubicBezTo>
                  <a:cubicBezTo>
                    <a:pt x="625" y="420"/>
                    <a:pt x="623" y="414"/>
                    <a:pt x="622" y="409"/>
                  </a:cubicBezTo>
                  <a:cubicBezTo>
                    <a:pt x="621" y="408"/>
                    <a:pt x="621" y="407"/>
                    <a:pt x="621" y="407"/>
                  </a:cubicBezTo>
                  <a:cubicBezTo>
                    <a:pt x="619" y="402"/>
                    <a:pt x="616" y="398"/>
                    <a:pt x="612" y="394"/>
                  </a:cubicBezTo>
                  <a:lnTo>
                    <a:pt x="612" y="393"/>
                  </a:lnTo>
                  <a:lnTo>
                    <a:pt x="614" y="392"/>
                  </a:lnTo>
                  <a:cubicBezTo>
                    <a:pt x="618" y="391"/>
                    <a:pt x="621" y="388"/>
                    <a:pt x="623" y="386"/>
                  </a:cubicBezTo>
                  <a:cubicBezTo>
                    <a:pt x="624" y="385"/>
                    <a:pt x="625" y="384"/>
                    <a:pt x="626" y="384"/>
                  </a:cubicBezTo>
                  <a:cubicBezTo>
                    <a:pt x="629" y="381"/>
                    <a:pt x="632" y="378"/>
                    <a:pt x="635" y="375"/>
                  </a:cubicBezTo>
                  <a:cubicBezTo>
                    <a:pt x="635" y="374"/>
                    <a:pt x="635" y="374"/>
                    <a:pt x="636" y="373"/>
                  </a:cubicBezTo>
                  <a:cubicBezTo>
                    <a:pt x="639" y="370"/>
                    <a:pt x="640" y="367"/>
                    <a:pt x="642" y="362"/>
                  </a:cubicBezTo>
                  <a:cubicBezTo>
                    <a:pt x="642" y="361"/>
                    <a:pt x="642" y="360"/>
                    <a:pt x="643" y="359"/>
                  </a:cubicBezTo>
                  <a:cubicBezTo>
                    <a:pt x="644" y="355"/>
                    <a:pt x="645" y="351"/>
                    <a:pt x="645" y="347"/>
                  </a:cubicBezTo>
                  <a:cubicBezTo>
                    <a:pt x="645" y="343"/>
                    <a:pt x="644" y="338"/>
                    <a:pt x="643" y="334"/>
                  </a:cubicBezTo>
                  <a:cubicBezTo>
                    <a:pt x="643" y="333"/>
                    <a:pt x="642" y="332"/>
                    <a:pt x="642" y="331"/>
                  </a:cubicBezTo>
                  <a:cubicBezTo>
                    <a:pt x="641" y="328"/>
                    <a:pt x="640" y="326"/>
                    <a:pt x="639" y="324"/>
                  </a:cubicBezTo>
                  <a:cubicBezTo>
                    <a:pt x="637" y="322"/>
                    <a:pt x="637" y="321"/>
                    <a:pt x="636" y="320"/>
                  </a:cubicBezTo>
                  <a:cubicBezTo>
                    <a:pt x="634" y="318"/>
                    <a:pt x="632" y="316"/>
                    <a:pt x="630" y="313"/>
                  </a:cubicBezTo>
                  <a:cubicBezTo>
                    <a:pt x="630" y="312"/>
                    <a:pt x="629" y="311"/>
                    <a:pt x="629" y="311"/>
                  </a:cubicBezTo>
                  <a:cubicBezTo>
                    <a:pt x="626" y="308"/>
                    <a:pt x="623" y="306"/>
                    <a:pt x="619" y="304"/>
                  </a:cubicBezTo>
                  <a:lnTo>
                    <a:pt x="619" y="303"/>
                  </a:lnTo>
                  <a:cubicBezTo>
                    <a:pt x="621" y="302"/>
                    <a:pt x="622" y="300"/>
                    <a:pt x="623" y="298"/>
                  </a:cubicBezTo>
                  <a:cubicBezTo>
                    <a:pt x="624" y="298"/>
                    <a:pt x="625" y="297"/>
                    <a:pt x="625" y="296"/>
                  </a:cubicBezTo>
                  <a:cubicBezTo>
                    <a:pt x="627" y="294"/>
                    <a:pt x="628" y="292"/>
                    <a:pt x="629" y="290"/>
                  </a:cubicBezTo>
                  <a:cubicBezTo>
                    <a:pt x="629" y="290"/>
                    <a:pt x="630" y="288"/>
                    <a:pt x="630" y="287"/>
                  </a:cubicBezTo>
                  <a:cubicBezTo>
                    <a:pt x="631" y="285"/>
                    <a:pt x="632" y="283"/>
                    <a:pt x="632" y="280"/>
                  </a:cubicBezTo>
                  <a:cubicBezTo>
                    <a:pt x="633" y="280"/>
                    <a:pt x="633" y="279"/>
                    <a:pt x="633" y="278"/>
                  </a:cubicBezTo>
                  <a:cubicBezTo>
                    <a:pt x="634" y="275"/>
                    <a:pt x="634" y="271"/>
                    <a:pt x="634" y="268"/>
                  </a:cubicBezTo>
                  <a:cubicBezTo>
                    <a:pt x="634" y="240"/>
                    <a:pt x="609" y="217"/>
                    <a:pt x="579" y="217"/>
                  </a:cubicBezTo>
                  <a:cubicBezTo>
                    <a:pt x="473" y="217"/>
                    <a:pt x="473" y="217"/>
                    <a:pt x="473" y="217"/>
                  </a:cubicBezTo>
                  <a:cubicBezTo>
                    <a:pt x="468" y="217"/>
                    <a:pt x="464" y="218"/>
                    <a:pt x="459" y="219"/>
                  </a:cubicBezTo>
                  <a:cubicBezTo>
                    <a:pt x="458" y="219"/>
                    <a:pt x="458" y="219"/>
                    <a:pt x="458" y="219"/>
                  </a:cubicBezTo>
                  <a:cubicBezTo>
                    <a:pt x="424" y="219"/>
                    <a:pt x="424" y="219"/>
                    <a:pt x="424" y="219"/>
                  </a:cubicBezTo>
                  <a:cubicBezTo>
                    <a:pt x="422" y="219"/>
                    <a:pt x="420" y="217"/>
                    <a:pt x="420" y="217"/>
                  </a:cubicBezTo>
                  <a:cubicBezTo>
                    <a:pt x="419" y="216"/>
                    <a:pt x="418" y="214"/>
                    <a:pt x="419" y="211"/>
                  </a:cubicBezTo>
                  <a:cubicBezTo>
                    <a:pt x="430" y="172"/>
                    <a:pt x="443" y="81"/>
                    <a:pt x="423" y="44"/>
                  </a:cubicBezTo>
                  <a:cubicBezTo>
                    <a:pt x="415" y="27"/>
                    <a:pt x="401" y="15"/>
                    <a:pt x="383" y="7"/>
                  </a:cubicBezTo>
                  <a:cubicBezTo>
                    <a:pt x="368" y="0"/>
                    <a:pt x="350" y="2"/>
                    <a:pt x="337" y="12"/>
                  </a:cubicBezTo>
                  <a:cubicBezTo>
                    <a:pt x="323" y="22"/>
                    <a:pt x="315" y="38"/>
                    <a:pt x="316" y="55"/>
                  </a:cubicBezTo>
                  <a:cubicBezTo>
                    <a:pt x="320" y="132"/>
                    <a:pt x="263" y="214"/>
                    <a:pt x="251" y="228"/>
                  </a:cubicBezTo>
                  <a:cubicBezTo>
                    <a:pt x="245" y="230"/>
                    <a:pt x="245" y="230"/>
                    <a:pt x="245" y="230"/>
                  </a:cubicBezTo>
                  <a:cubicBezTo>
                    <a:pt x="240" y="223"/>
                    <a:pt x="231" y="217"/>
                    <a:pt x="221" y="217"/>
                  </a:cubicBezTo>
                  <a:cubicBezTo>
                    <a:pt x="29" y="217"/>
                    <a:pt x="29" y="217"/>
                    <a:pt x="29" y="217"/>
                  </a:cubicBezTo>
                  <a:cubicBezTo>
                    <a:pt x="13" y="217"/>
                    <a:pt x="0" y="230"/>
                    <a:pt x="0" y="246"/>
                  </a:cubicBezTo>
                  <a:cubicBezTo>
                    <a:pt x="0" y="565"/>
                    <a:pt x="0" y="565"/>
                    <a:pt x="0" y="565"/>
                  </a:cubicBezTo>
                  <a:cubicBezTo>
                    <a:pt x="0" y="581"/>
                    <a:pt x="13" y="594"/>
                    <a:pt x="29" y="594"/>
                  </a:cubicBezTo>
                  <a:close/>
                  <a:moveTo>
                    <a:pt x="549" y="531"/>
                  </a:moveTo>
                  <a:lnTo>
                    <a:pt x="549" y="531"/>
                  </a:lnTo>
                  <a:cubicBezTo>
                    <a:pt x="443" y="531"/>
                    <a:pt x="443" y="531"/>
                    <a:pt x="443" y="531"/>
                  </a:cubicBezTo>
                  <a:cubicBezTo>
                    <a:pt x="425" y="531"/>
                    <a:pt x="411" y="519"/>
                    <a:pt x="411" y="503"/>
                  </a:cubicBezTo>
                  <a:cubicBezTo>
                    <a:pt x="411" y="488"/>
                    <a:pt x="425" y="476"/>
                    <a:pt x="443" y="476"/>
                  </a:cubicBezTo>
                  <a:cubicBezTo>
                    <a:pt x="463" y="476"/>
                    <a:pt x="463" y="476"/>
                    <a:pt x="463" y="476"/>
                  </a:cubicBezTo>
                  <a:cubicBezTo>
                    <a:pt x="549" y="476"/>
                    <a:pt x="549" y="476"/>
                    <a:pt x="549" y="476"/>
                  </a:cubicBezTo>
                  <a:cubicBezTo>
                    <a:pt x="567" y="476"/>
                    <a:pt x="581" y="488"/>
                    <a:pt x="581" y="503"/>
                  </a:cubicBezTo>
                  <a:cubicBezTo>
                    <a:pt x="581" y="519"/>
                    <a:pt x="567" y="531"/>
                    <a:pt x="549" y="531"/>
                  </a:cubicBezTo>
                  <a:close/>
                  <a:moveTo>
                    <a:pt x="569" y="453"/>
                  </a:moveTo>
                  <a:lnTo>
                    <a:pt x="569" y="453"/>
                  </a:lnTo>
                  <a:cubicBezTo>
                    <a:pt x="549" y="453"/>
                    <a:pt x="549" y="453"/>
                    <a:pt x="549" y="453"/>
                  </a:cubicBezTo>
                  <a:cubicBezTo>
                    <a:pt x="463" y="453"/>
                    <a:pt x="463" y="453"/>
                    <a:pt x="463" y="453"/>
                  </a:cubicBezTo>
                  <a:cubicBezTo>
                    <a:pt x="445" y="453"/>
                    <a:pt x="430" y="440"/>
                    <a:pt x="430" y="425"/>
                  </a:cubicBezTo>
                  <a:cubicBezTo>
                    <a:pt x="430" y="409"/>
                    <a:pt x="445" y="397"/>
                    <a:pt x="463" y="397"/>
                  </a:cubicBezTo>
                  <a:cubicBezTo>
                    <a:pt x="482" y="397"/>
                    <a:pt x="482" y="397"/>
                    <a:pt x="482" y="397"/>
                  </a:cubicBezTo>
                  <a:cubicBezTo>
                    <a:pt x="569" y="397"/>
                    <a:pt x="569" y="397"/>
                    <a:pt x="569" y="397"/>
                  </a:cubicBezTo>
                  <a:cubicBezTo>
                    <a:pt x="586" y="397"/>
                    <a:pt x="601" y="409"/>
                    <a:pt x="601" y="425"/>
                  </a:cubicBezTo>
                  <a:cubicBezTo>
                    <a:pt x="601" y="440"/>
                    <a:pt x="586" y="453"/>
                    <a:pt x="569" y="453"/>
                  </a:cubicBezTo>
                  <a:close/>
                  <a:moveTo>
                    <a:pt x="621" y="347"/>
                  </a:moveTo>
                  <a:lnTo>
                    <a:pt x="621" y="347"/>
                  </a:lnTo>
                  <a:cubicBezTo>
                    <a:pt x="621" y="361"/>
                    <a:pt x="606" y="374"/>
                    <a:pt x="589" y="374"/>
                  </a:cubicBezTo>
                  <a:cubicBezTo>
                    <a:pt x="569" y="374"/>
                    <a:pt x="569" y="374"/>
                    <a:pt x="569" y="374"/>
                  </a:cubicBezTo>
                  <a:cubicBezTo>
                    <a:pt x="482" y="374"/>
                    <a:pt x="482" y="374"/>
                    <a:pt x="482" y="374"/>
                  </a:cubicBezTo>
                  <a:cubicBezTo>
                    <a:pt x="465" y="374"/>
                    <a:pt x="450" y="361"/>
                    <a:pt x="450" y="347"/>
                  </a:cubicBezTo>
                  <a:cubicBezTo>
                    <a:pt x="450" y="331"/>
                    <a:pt x="465" y="319"/>
                    <a:pt x="482" y="319"/>
                  </a:cubicBezTo>
                  <a:cubicBezTo>
                    <a:pt x="579" y="319"/>
                    <a:pt x="579" y="319"/>
                    <a:pt x="579" y="319"/>
                  </a:cubicBezTo>
                  <a:cubicBezTo>
                    <a:pt x="589" y="319"/>
                    <a:pt x="589" y="319"/>
                    <a:pt x="589" y="319"/>
                  </a:cubicBezTo>
                  <a:cubicBezTo>
                    <a:pt x="606" y="319"/>
                    <a:pt x="621" y="331"/>
                    <a:pt x="621" y="347"/>
                  </a:cubicBezTo>
                  <a:close/>
                  <a:moveTo>
                    <a:pt x="473" y="241"/>
                  </a:moveTo>
                  <a:lnTo>
                    <a:pt x="473" y="241"/>
                  </a:lnTo>
                  <a:cubicBezTo>
                    <a:pt x="579" y="241"/>
                    <a:pt x="579" y="241"/>
                    <a:pt x="579" y="241"/>
                  </a:cubicBezTo>
                  <a:cubicBezTo>
                    <a:pt x="597" y="241"/>
                    <a:pt x="611" y="252"/>
                    <a:pt x="611" y="268"/>
                  </a:cubicBezTo>
                  <a:cubicBezTo>
                    <a:pt x="611" y="283"/>
                    <a:pt x="597" y="296"/>
                    <a:pt x="579" y="296"/>
                  </a:cubicBezTo>
                  <a:cubicBezTo>
                    <a:pt x="482" y="296"/>
                    <a:pt x="482" y="296"/>
                    <a:pt x="482" y="296"/>
                  </a:cubicBezTo>
                  <a:cubicBezTo>
                    <a:pt x="473" y="296"/>
                    <a:pt x="473" y="296"/>
                    <a:pt x="473" y="296"/>
                  </a:cubicBezTo>
                  <a:cubicBezTo>
                    <a:pt x="454" y="296"/>
                    <a:pt x="440" y="283"/>
                    <a:pt x="440" y="268"/>
                  </a:cubicBezTo>
                  <a:cubicBezTo>
                    <a:pt x="440" y="252"/>
                    <a:pt x="454" y="241"/>
                    <a:pt x="473" y="241"/>
                  </a:cubicBezTo>
                  <a:close/>
                  <a:moveTo>
                    <a:pt x="250" y="253"/>
                  </a:moveTo>
                  <a:lnTo>
                    <a:pt x="250" y="253"/>
                  </a:lnTo>
                  <a:cubicBezTo>
                    <a:pt x="263" y="249"/>
                    <a:pt x="263" y="249"/>
                    <a:pt x="263" y="249"/>
                  </a:cubicBezTo>
                  <a:cubicBezTo>
                    <a:pt x="265" y="249"/>
                    <a:pt x="267" y="247"/>
                    <a:pt x="268" y="246"/>
                  </a:cubicBezTo>
                  <a:cubicBezTo>
                    <a:pt x="271" y="242"/>
                    <a:pt x="344" y="148"/>
                    <a:pt x="339" y="54"/>
                  </a:cubicBezTo>
                  <a:cubicBezTo>
                    <a:pt x="339" y="45"/>
                    <a:pt x="343" y="37"/>
                    <a:pt x="350" y="31"/>
                  </a:cubicBezTo>
                  <a:cubicBezTo>
                    <a:pt x="357" y="26"/>
                    <a:pt x="366" y="25"/>
                    <a:pt x="374" y="28"/>
                  </a:cubicBezTo>
                  <a:cubicBezTo>
                    <a:pt x="387" y="34"/>
                    <a:pt x="397" y="43"/>
                    <a:pt x="403" y="54"/>
                  </a:cubicBezTo>
                  <a:cubicBezTo>
                    <a:pt x="416" y="80"/>
                    <a:pt x="411" y="156"/>
                    <a:pt x="396" y="205"/>
                  </a:cubicBezTo>
                  <a:cubicBezTo>
                    <a:pt x="394" y="215"/>
                    <a:pt x="396" y="223"/>
                    <a:pt x="401" y="230"/>
                  </a:cubicBezTo>
                  <a:cubicBezTo>
                    <a:pt x="406" y="237"/>
                    <a:pt x="415" y="242"/>
                    <a:pt x="424" y="242"/>
                  </a:cubicBezTo>
                  <a:cubicBezTo>
                    <a:pt x="425" y="242"/>
                    <a:pt x="425" y="242"/>
                    <a:pt x="425" y="242"/>
                  </a:cubicBezTo>
                  <a:cubicBezTo>
                    <a:pt x="420" y="250"/>
                    <a:pt x="417" y="258"/>
                    <a:pt x="417" y="268"/>
                  </a:cubicBezTo>
                  <a:cubicBezTo>
                    <a:pt x="417" y="285"/>
                    <a:pt x="427" y="302"/>
                    <a:pt x="443" y="310"/>
                  </a:cubicBezTo>
                  <a:cubicBezTo>
                    <a:pt x="432" y="320"/>
                    <a:pt x="427" y="332"/>
                    <a:pt x="427" y="347"/>
                  </a:cubicBezTo>
                  <a:cubicBezTo>
                    <a:pt x="427" y="358"/>
                    <a:pt x="431" y="370"/>
                    <a:pt x="440" y="378"/>
                  </a:cubicBezTo>
                  <a:cubicBezTo>
                    <a:pt x="420" y="386"/>
                    <a:pt x="406" y="404"/>
                    <a:pt x="406" y="425"/>
                  </a:cubicBezTo>
                  <a:cubicBezTo>
                    <a:pt x="406" y="437"/>
                    <a:pt x="412" y="448"/>
                    <a:pt x="420" y="457"/>
                  </a:cubicBezTo>
                  <a:cubicBezTo>
                    <a:pt x="400" y="465"/>
                    <a:pt x="387" y="483"/>
                    <a:pt x="387" y="503"/>
                  </a:cubicBezTo>
                  <a:cubicBezTo>
                    <a:pt x="387" y="513"/>
                    <a:pt x="390" y="523"/>
                    <a:pt x="396" y="531"/>
                  </a:cubicBezTo>
                  <a:cubicBezTo>
                    <a:pt x="256" y="531"/>
                    <a:pt x="256" y="531"/>
                    <a:pt x="256" y="531"/>
                  </a:cubicBezTo>
                  <a:cubicBezTo>
                    <a:pt x="253" y="531"/>
                    <a:pt x="250" y="528"/>
                    <a:pt x="250" y="525"/>
                  </a:cubicBezTo>
                  <a:lnTo>
                    <a:pt x="250" y="253"/>
                  </a:lnTo>
                  <a:close/>
                  <a:moveTo>
                    <a:pt x="23" y="246"/>
                  </a:moveTo>
                  <a:lnTo>
                    <a:pt x="23" y="246"/>
                  </a:lnTo>
                  <a:cubicBezTo>
                    <a:pt x="23" y="243"/>
                    <a:pt x="26" y="241"/>
                    <a:pt x="29" y="241"/>
                  </a:cubicBezTo>
                  <a:cubicBezTo>
                    <a:pt x="221" y="241"/>
                    <a:pt x="221" y="241"/>
                    <a:pt x="221" y="241"/>
                  </a:cubicBezTo>
                  <a:cubicBezTo>
                    <a:pt x="224" y="241"/>
                    <a:pt x="227" y="243"/>
                    <a:pt x="227" y="246"/>
                  </a:cubicBezTo>
                  <a:cubicBezTo>
                    <a:pt x="227" y="525"/>
                    <a:pt x="227" y="525"/>
                    <a:pt x="227" y="525"/>
                  </a:cubicBezTo>
                  <a:cubicBezTo>
                    <a:pt x="227" y="565"/>
                    <a:pt x="227" y="565"/>
                    <a:pt x="227" y="565"/>
                  </a:cubicBezTo>
                  <a:cubicBezTo>
                    <a:pt x="227" y="569"/>
                    <a:pt x="224" y="571"/>
                    <a:pt x="221" y="571"/>
                  </a:cubicBezTo>
                  <a:cubicBezTo>
                    <a:pt x="29" y="571"/>
                    <a:pt x="29" y="571"/>
                    <a:pt x="29" y="571"/>
                  </a:cubicBezTo>
                  <a:cubicBezTo>
                    <a:pt x="26" y="571"/>
                    <a:pt x="23" y="569"/>
                    <a:pt x="23" y="565"/>
                  </a:cubicBezTo>
                  <a:lnTo>
                    <a:pt x="23" y="246"/>
                  </a:lnTo>
                  <a:close/>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a:solidFill>
                  <a:srgbClr val="000000"/>
                </a:solidFill>
              </a:endParaRPr>
            </a:p>
          </p:txBody>
        </p:sp>
        <p:sp>
          <p:nvSpPr>
            <p:cNvPr id="45" name="Freeform 299"/>
            <p:cNvSpPr>
              <a:spLocks noChangeArrowheads="1"/>
            </p:cNvSpPr>
            <p:nvPr/>
          </p:nvSpPr>
          <p:spPr bwMode="auto">
            <a:xfrm>
              <a:off x="2327984" y="4955418"/>
              <a:ext cx="42603" cy="42601"/>
            </a:xfrm>
            <a:custGeom>
              <a:avLst/>
              <a:gdLst>
                <a:gd name="T0" fmla="*/ 51 w 103"/>
                <a:gd name="T1" fmla="*/ 101 h 102"/>
                <a:gd name="T2" fmla="*/ 51 w 103"/>
                <a:gd name="T3" fmla="*/ 101 h 102"/>
                <a:gd name="T4" fmla="*/ 102 w 103"/>
                <a:gd name="T5" fmla="*/ 50 h 102"/>
                <a:gd name="T6" fmla="*/ 51 w 103"/>
                <a:gd name="T7" fmla="*/ 0 h 102"/>
                <a:gd name="T8" fmla="*/ 0 w 103"/>
                <a:gd name="T9" fmla="*/ 50 h 102"/>
                <a:gd name="T10" fmla="*/ 51 w 103"/>
                <a:gd name="T11" fmla="*/ 101 h 102"/>
                <a:gd name="T12" fmla="*/ 51 w 103"/>
                <a:gd name="T13" fmla="*/ 23 h 102"/>
                <a:gd name="T14" fmla="*/ 51 w 103"/>
                <a:gd name="T15" fmla="*/ 23 h 102"/>
                <a:gd name="T16" fmla="*/ 78 w 103"/>
                <a:gd name="T17" fmla="*/ 50 h 102"/>
                <a:gd name="T18" fmla="*/ 51 w 103"/>
                <a:gd name="T19" fmla="*/ 78 h 102"/>
                <a:gd name="T20" fmla="*/ 23 w 103"/>
                <a:gd name="T21" fmla="*/ 50 h 102"/>
                <a:gd name="T22" fmla="*/ 51 w 103"/>
                <a:gd name="T23" fmla="*/ 2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02">
                  <a:moveTo>
                    <a:pt x="51" y="101"/>
                  </a:moveTo>
                  <a:lnTo>
                    <a:pt x="51" y="101"/>
                  </a:lnTo>
                  <a:cubicBezTo>
                    <a:pt x="79" y="101"/>
                    <a:pt x="102" y="78"/>
                    <a:pt x="102" y="50"/>
                  </a:cubicBezTo>
                  <a:cubicBezTo>
                    <a:pt x="102" y="22"/>
                    <a:pt x="79" y="0"/>
                    <a:pt x="51" y="0"/>
                  </a:cubicBezTo>
                  <a:cubicBezTo>
                    <a:pt x="23" y="0"/>
                    <a:pt x="0" y="22"/>
                    <a:pt x="0" y="50"/>
                  </a:cubicBezTo>
                  <a:cubicBezTo>
                    <a:pt x="0" y="78"/>
                    <a:pt x="23" y="101"/>
                    <a:pt x="51" y="101"/>
                  </a:cubicBezTo>
                  <a:close/>
                  <a:moveTo>
                    <a:pt x="51" y="23"/>
                  </a:moveTo>
                  <a:lnTo>
                    <a:pt x="51" y="23"/>
                  </a:lnTo>
                  <a:cubicBezTo>
                    <a:pt x="67" y="23"/>
                    <a:pt x="78" y="35"/>
                    <a:pt x="78" y="50"/>
                  </a:cubicBezTo>
                  <a:cubicBezTo>
                    <a:pt x="78" y="66"/>
                    <a:pt x="67" y="78"/>
                    <a:pt x="51" y="78"/>
                  </a:cubicBezTo>
                  <a:cubicBezTo>
                    <a:pt x="35" y="78"/>
                    <a:pt x="23" y="66"/>
                    <a:pt x="23" y="50"/>
                  </a:cubicBezTo>
                  <a:cubicBezTo>
                    <a:pt x="23" y="35"/>
                    <a:pt x="35" y="23"/>
                    <a:pt x="51" y="23"/>
                  </a:cubicBezTo>
                  <a:close/>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a:solidFill>
                  <a:srgbClr val="000000"/>
                </a:solidFill>
              </a:endParaRPr>
            </a:p>
          </p:txBody>
        </p:sp>
      </p:grpSp>
      <p:grpSp>
        <p:nvGrpSpPr>
          <p:cNvPr id="46" name="Group 45">
            <a:extLst>
              <a:ext uri="{FF2B5EF4-FFF2-40B4-BE49-F238E27FC236}">
                <a16:creationId xmlns="" xmlns:a16="http://schemas.microsoft.com/office/drawing/2014/main" id="{B8B343EC-D101-4CA9-A252-29F5A069BAD0}"/>
              </a:ext>
            </a:extLst>
          </p:cNvPr>
          <p:cNvGrpSpPr/>
          <p:nvPr/>
        </p:nvGrpSpPr>
        <p:grpSpPr>
          <a:xfrm>
            <a:off x="4668855" y="4193683"/>
            <a:ext cx="600686" cy="554185"/>
            <a:chOff x="3970432" y="11431365"/>
            <a:chExt cx="259861" cy="190291"/>
          </a:xfrm>
          <a:solidFill>
            <a:schemeClr val="bg1"/>
          </a:solidFill>
        </p:grpSpPr>
        <p:sp>
          <p:nvSpPr>
            <p:cNvPr id="47" name="Freeform 674">
              <a:extLst>
                <a:ext uri="{FF2B5EF4-FFF2-40B4-BE49-F238E27FC236}">
                  <a16:creationId xmlns="" xmlns:a16="http://schemas.microsoft.com/office/drawing/2014/main" id="{B894D5CB-484A-4339-80DE-12DFE9B6A598}"/>
                </a:ext>
              </a:extLst>
            </p:cNvPr>
            <p:cNvSpPr>
              <a:spLocks noChangeArrowheads="1"/>
            </p:cNvSpPr>
            <p:nvPr/>
          </p:nvSpPr>
          <p:spPr bwMode="auto">
            <a:xfrm>
              <a:off x="3970432" y="11431365"/>
              <a:ext cx="259861" cy="190291"/>
            </a:xfrm>
            <a:custGeom>
              <a:avLst/>
              <a:gdLst>
                <a:gd name="T0" fmla="*/ 558 w 559"/>
                <a:gd name="T1" fmla="*/ 10 h 409"/>
                <a:gd name="T2" fmla="*/ 558 w 559"/>
                <a:gd name="T3" fmla="*/ 10 h 409"/>
                <a:gd name="T4" fmla="*/ 547 w 559"/>
                <a:gd name="T5" fmla="*/ 0 h 409"/>
                <a:gd name="T6" fmla="*/ 10 w 559"/>
                <a:gd name="T7" fmla="*/ 0 h 409"/>
                <a:gd name="T8" fmla="*/ 0 w 559"/>
                <a:gd name="T9" fmla="*/ 10 h 409"/>
                <a:gd name="T10" fmla="*/ 0 w 559"/>
                <a:gd name="T11" fmla="*/ 398 h 409"/>
                <a:gd name="T12" fmla="*/ 10 w 559"/>
                <a:gd name="T13" fmla="*/ 408 h 409"/>
                <a:gd name="T14" fmla="*/ 547 w 559"/>
                <a:gd name="T15" fmla="*/ 408 h 409"/>
                <a:gd name="T16" fmla="*/ 558 w 559"/>
                <a:gd name="T17" fmla="*/ 398 h 409"/>
                <a:gd name="T18" fmla="*/ 558 w 559"/>
                <a:gd name="T19" fmla="*/ 10 h 409"/>
                <a:gd name="T20" fmla="*/ 537 w 559"/>
                <a:gd name="T21" fmla="*/ 388 h 409"/>
                <a:gd name="T22" fmla="*/ 537 w 559"/>
                <a:gd name="T23" fmla="*/ 388 h 409"/>
                <a:gd name="T24" fmla="*/ 20 w 559"/>
                <a:gd name="T25" fmla="*/ 388 h 409"/>
                <a:gd name="T26" fmla="*/ 20 w 559"/>
                <a:gd name="T27" fmla="*/ 112 h 409"/>
                <a:gd name="T28" fmla="*/ 537 w 559"/>
                <a:gd name="T29" fmla="*/ 112 h 409"/>
                <a:gd name="T30" fmla="*/ 537 w 559"/>
                <a:gd name="T31" fmla="*/ 388 h 409"/>
                <a:gd name="T32" fmla="*/ 537 w 559"/>
                <a:gd name="T33" fmla="*/ 91 h 409"/>
                <a:gd name="T34" fmla="*/ 537 w 559"/>
                <a:gd name="T35" fmla="*/ 91 h 409"/>
                <a:gd name="T36" fmla="*/ 20 w 559"/>
                <a:gd name="T37" fmla="*/ 91 h 409"/>
                <a:gd name="T38" fmla="*/ 20 w 559"/>
                <a:gd name="T39" fmla="*/ 21 h 409"/>
                <a:gd name="T40" fmla="*/ 537 w 559"/>
                <a:gd name="T41" fmla="*/ 21 h 409"/>
                <a:gd name="T42" fmla="*/ 537 w 559"/>
                <a:gd name="T43" fmla="*/ 9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9" h="409">
                  <a:moveTo>
                    <a:pt x="558" y="10"/>
                  </a:moveTo>
                  <a:lnTo>
                    <a:pt x="558" y="10"/>
                  </a:lnTo>
                  <a:cubicBezTo>
                    <a:pt x="558" y="4"/>
                    <a:pt x="553" y="0"/>
                    <a:pt x="547" y="0"/>
                  </a:cubicBezTo>
                  <a:cubicBezTo>
                    <a:pt x="10" y="0"/>
                    <a:pt x="10" y="0"/>
                    <a:pt x="10" y="0"/>
                  </a:cubicBezTo>
                  <a:cubicBezTo>
                    <a:pt x="4" y="0"/>
                    <a:pt x="0" y="4"/>
                    <a:pt x="0" y="10"/>
                  </a:cubicBezTo>
                  <a:cubicBezTo>
                    <a:pt x="0" y="398"/>
                    <a:pt x="0" y="398"/>
                    <a:pt x="0" y="398"/>
                  </a:cubicBezTo>
                  <a:cubicBezTo>
                    <a:pt x="0" y="403"/>
                    <a:pt x="4" y="408"/>
                    <a:pt x="10" y="408"/>
                  </a:cubicBezTo>
                  <a:cubicBezTo>
                    <a:pt x="547" y="408"/>
                    <a:pt x="547" y="408"/>
                    <a:pt x="547" y="408"/>
                  </a:cubicBezTo>
                  <a:cubicBezTo>
                    <a:pt x="553" y="408"/>
                    <a:pt x="558" y="403"/>
                    <a:pt x="558" y="398"/>
                  </a:cubicBezTo>
                  <a:lnTo>
                    <a:pt x="558" y="10"/>
                  </a:lnTo>
                  <a:close/>
                  <a:moveTo>
                    <a:pt x="537" y="388"/>
                  </a:moveTo>
                  <a:lnTo>
                    <a:pt x="537" y="388"/>
                  </a:lnTo>
                  <a:cubicBezTo>
                    <a:pt x="20" y="388"/>
                    <a:pt x="20" y="388"/>
                    <a:pt x="20" y="388"/>
                  </a:cubicBezTo>
                  <a:cubicBezTo>
                    <a:pt x="20" y="112"/>
                    <a:pt x="20" y="112"/>
                    <a:pt x="20" y="112"/>
                  </a:cubicBezTo>
                  <a:cubicBezTo>
                    <a:pt x="537" y="112"/>
                    <a:pt x="537" y="112"/>
                    <a:pt x="537" y="112"/>
                  </a:cubicBezTo>
                  <a:lnTo>
                    <a:pt x="537" y="388"/>
                  </a:lnTo>
                  <a:close/>
                  <a:moveTo>
                    <a:pt x="537" y="91"/>
                  </a:moveTo>
                  <a:lnTo>
                    <a:pt x="537" y="91"/>
                  </a:lnTo>
                  <a:cubicBezTo>
                    <a:pt x="20" y="91"/>
                    <a:pt x="20" y="91"/>
                    <a:pt x="20" y="91"/>
                  </a:cubicBezTo>
                  <a:cubicBezTo>
                    <a:pt x="20" y="21"/>
                    <a:pt x="20" y="21"/>
                    <a:pt x="20" y="21"/>
                  </a:cubicBezTo>
                  <a:cubicBezTo>
                    <a:pt x="537" y="21"/>
                    <a:pt x="537" y="21"/>
                    <a:pt x="537" y="21"/>
                  </a:cubicBezTo>
                  <a:lnTo>
                    <a:pt x="537" y="91"/>
                  </a:lnTo>
                  <a:close/>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48" name="Freeform 675">
              <a:extLst>
                <a:ext uri="{FF2B5EF4-FFF2-40B4-BE49-F238E27FC236}">
                  <a16:creationId xmlns="" xmlns:a16="http://schemas.microsoft.com/office/drawing/2014/main" id="{C3F9153F-8342-41DB-8A6C-380E738DA142}"/>
                </a:ext>
              </a:extLst>
            </p:cNvPr>
            <p:cNvSpPr>
              <a:spLocks noChangeArrowheads="1"/>
            </p:cNvSpPr>
            <p:nvPr/>
          </p:nvSpPr>
          <p:spPr bwMode="auto">
            <a:xfrm>
              <a:off x="4009310" y="11509118"/>
              <a:ext cx="49108" cy="87984"/>
            </a:xfrm>
            <a:custGeom>
              <a:avLst/>
              <a:gdLst>
                <a:gd name="T0" fmla="*/ 85 w 106"/>
                <a:gd name="T1" fmla="*/ 185 h 189"/>
                <a:gd name="T2" fmla="*/ 85 w 106"/>
                <a:gd name="T3" fmla="*/ 185 h 189"/>
                <a:gd name="T4" fmla="*/ 94 w 106"/>
                <a:gd name="T5" fmla="*/ 188 h 189"/>
                <a:gd name="T6" fmla="*/ 101 w 106"/>
                <a:gd name="T7" fmla="*/ 185 h 189"/>
                <a:gd name="T8" fmla="*/ 101 w 106"/>
                <a:gd name="T9" fmla="*/ 171 h 189"/>
                <a:gd name="T10" fmla="*/ 25 w 106"/>
                <a:gd name="T11" fmla="*/ 88 h 189"/>
                <a:gd name="T12" fmla="*/ 101 w 106"/>
                <a:gd name="T13" fmla="*/ 19 h 189"/>
                <a:gd name="T14" fmla="*/ 101 w 106"/>
                <a:gd name="T15" fmla="*/ 4 h 189"/>
                <a:gd name="T16" fmla="*/ 87 w 106"/>
                <a:gd name="T17" fmla="*/ 3 h 189"/>
                <a:gd name="T18" fmla="*/ 4 w 106"/>
                <a:gd name="T19" fmla="*/ 80 h 189"/>
                <a:gd name="T20" fmla="*/ 3 w 106"/>
                <a:gd name="T21" fmla="*/ 95 h 189"/>
                <a:gd name="T22" fmla="*/ 85 w 106"/>
                <a:gd name="T23" fmla="*/ 18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89">
                  <a:moveTo>
                    <a:pt x="85" y="185"/>
                  </a:moveTo>
                  <a:lnTo>
                    <a:pt x="85" y="185"/>
                  </a:lnTo>
                  <a:cubicBezTo>
                    <a:pt x="88" y="186"/>
                    <a:pt x="91" y="188"/>
                    <a:pt x="94" y="188"/>
                  </a:cubicBezTo>
                  <a:cubicBezTo>
                    <a:pt x="97" y="188"/>
                    <a:pt x="98" y="186"/>
                    <a:pt x="101" y="185"/>
                  </a:cubicBezTo>
                  <a:cubicBezTo>
                    <a:pt x="105" y="181"/>
                    <a:pt x="105" y="175"/>
                    <a:pt x="101" y="171"/>
                  </a:cubicBezTo>
                  <a:cubicBezTo>
                    <a:pt x="25" y="88"/>
                    <a:pt x="25" y="88"/>
                    <a:pt x="25" y="88"/>
                  </a:cubicBezTo>
                  <a:cubicBezTo>
                    <a:pt x="101" y="19"/>
                    <a:pt x="101" y="19"/>
                    <a:pt x="101" y="19"/>
                  </a:cubicBezTo>
                  <a:cubicBezTo>
                    <a:pt x="105" y="14"/>
                    <a:pt x="105" y="9"/>
                    <a:pt x="101" y="4"/>
                  </a:cubicBezTo>
                  <a:cubicBezTo>
                    <a:pt x="97" y="0"/>
                    <a:pt x="91" y="0"/>
                    <a:pt x="87" y="3"/>
                  </a:cubicBezTo>
                  <a:cubicBezTo>
                    <a:pt x="4" y="80"/>
                    <a:pt x="4" y="80"/>
                    <a:pt x="4" y="80"/>
                  </a:cubicBezTo>
                  <a:cubicBezTo>
                    <a:pt x="0" y="84"/>
                    <a:pt x="0" y="91"/>
                    <a:pt x="3" y="95"/>
                  </a:cubicBezTo>
                  <a:lnTo>
                    <a:pt x="85" y="185"/>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49" name="Freeform 676">
              <a:extLst>
                <a:ext uri="{FF2B5EF4-FFF2-40B4-BE49-F238E27FC236}">
                  <a16:creationId xmlns="" xmlns:a16="http://schemas.microsoft.com/office/drawing/2014/main" id="{3A9FDAD5-8E8D-4BBE-A117-9CFEBDC550E8}"/>
                </a:ext>
              </a:extLst>
            </p:cNvPr>
            <p:cNvSpPr>
              <a:spLocks noChangeArrowheads="1"/>
            </p:cNvSpPr>
            <p:nvPr/>
          </p:nvSpPr>
          <p:spPr bwMode="auto">
            <a:xfrm>
              <a:off x="4142309" y="11509118"/>
              <a:ext cx="49108" cy="87984"/>
            </a:xfrm>
            <a:custGeom>
              <a:avLst/>
              <a:gdLst>
                <a:gd name="T0" fmla="*/ 78 w 106"/>
                <a:gd name="T1" fmla="*/ 88 h 189"/>
                <a:gd name="T2" fmla="*/ 78 w 106"/>
                <a:gd name="T3" fmla="*/ 88 h 189"/>
                <a:gd name="T4" fmla="*/ 3 w 106"/>
                <a:gd name="T5" fmla="*/ 171 h 189"/>
                <a:gd name="T6" fmla="*/ 4 w 106"/>
                <a:gd name="T7" fmla="*/ 185 h 189"/>
                <a:gd name="T8" fmla="*/ 11 w 106"/>
                <a:gd name="T9" fmla="*/ 188 h 189"/>
                <a:gd name="T10" fmla="*/ 18 w 106"/>
                <a:gd name="T11" fmla="*/ 185 h 189"/>
                <a:gd name="T12" fmla="*/ 101 w 106"/>
                <a:gd name="T13" fmla="*/ 95 h 189"/>
                <a:gd name="T14" fmla="*/ 101 w 106"/>
                <a:gd name="T15" fmla="*/ 80 h 189"/>
                <a:gd name="T16" fmla="*/ 18 w 106"/>
                <a:gd name="T17" fmla="*/ 3 h 189"/>
                <a:gd name="T18" fmla="*/ 3 w 106"/>
                <a:gd name="T19" fmla="*/ 4 h 189"/>
                <a:gd name="T20" fmla="*/ 4 w 106"/>
                <a:gd name="T21" fmla="*/ 19 h 189"/>
                <a:gd name="T22" fmla="*/ 78 w 106"/>
                <a:gd name="T23" fmla="*/ 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89">
                  <a:moveTo>
                    <a:pt x="78" y="88"/>
                  </a:moveTo>
                  <a:lnTo>
                    <a:pt x="78" y="88"/>
                  </a:lnTo>
                  <a:cubicBezTo>
                    <a:pt x="3" y="171"/>
                    <a:pt x="3" y="171"/>
                    <a:pt x="3" y="171"/>
                  </a:cubicBezTo>
                  <a:cubicBezTo>
                    <a:pt x="0" y="175"/>
                    <a:pt x="0" y="181"/>
                    <a:pt x="4" y="185"/>
                  </a:cubicBezTo>
                  <a:cubicBezTo>
                    <a:pt x="6" y="186"/>
                    <a:pt x="8" y="188"/>
                    <a:pt x="11" y="188"/>
                  </a:cubicBezTo>
                  <a:cubicBezTo>
                    <a:pt x="14" y="188"/>
                    <a:pt x="17" y="186"/>
                    <a:pt x="18" y="185"/>
                  </a:cubicBezTo>
                  <a:cubicBezTo>
                    <a:pt x="101" y="95"/>
                    <a:pt x="101" y="95"/>
                    <a:pt x="101" y="95"/>
                  </a:cubicBezTo>
                  <a:cubicBezTo>
                    <a:pt x="105" y="91"/>
                    <a:pt x="105" y="84"/>
                    <a:pt x="101" y="80"/>
                  </a:cubicBezTo>
                  <a:cubicBezTo>
                    <a:pt x="18" y="3"/>
                    <a:pt x="18" y="3"/>
                    <a:pt x="18" y="3"/>
                  </a:cubicBezTo>
                  <a:cubicBezTo>
                    <a:pt x="14" y="0"/>
                    <a:pt x="7" y="0"/>
                    <a:pt x="3" y="4"/>
                  </a:cubicBezTo>
                  <a:cubicBezTo>
                    <a:pt x="0" y="9"/>
                    <a:pt x="0" y="14"/>
                    <a:pt x="4" y="19"/>
                  </a:cubicBezTo>
                  <a:lnTo>
                    <a:pt x="78" y="88"/>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50" name="Freeform 677">
              <a:extLst>
                <a:ext uri="{FF2B5EF4-FFF2-40B4-BE49-F238E27FC236}">
                  <a16:creationId xmlns="" xmlns:a16="http://schemas.microsoft.com/office/drawing/2014/main" id="{A2B7440E-7283-4EEF-9060-2DB8561FACF1}"/>
                </a:ext>
              </a:extLst>
            </p:cNvPr>
            <p:cNvSpPr>
              <a:spLocks noChangeArrowheads="1"/>
            </p:cNvSpPr>
            <p:nvPr/>
          </p:nvSpPr>
          <p:spPr bwMode="auto">
            <a:xfrm>
              <a:off x="4070694" y="11509118"/>
              <a:ext cx="55245" cy="87984"/>
            </a:xfrm>
            <a:custGeom>
              <a:avLst/>
              <a:gdLst>
                <a:gd name="T0" fmla="*/ 13 w 118"/>
                <a:gd name="T1" fmla="*/ 188 h 189"/>
                <a:gd name="T2" fmla="*/ 13 w 118"/>
                <a:gd name="T3" fmla="*/ 188 h 189"/>
                <a:gd name="T4" fmla="*/ 22 w 118"/>
                <a:gd name="T5" fmla="*/ 182 h 189"/>
                <a:gd name="T6" fmla="*/ 114 w 118"/>
                <a:gd name="T7" fmla="*/ 17 h 189"/>
                <a:gd name="T8" fmla="*/ 110 w 118"/>
                <a:gd name="T9" fmla="*/ 3 h 189"/>
                <a:gd name="T10" fmla="*/ 95 w 118"/>
                <a:gd name="T11" fmla="*/ 7 h 189"/>
                <a:gd name="T12" fmla="*/ 3 w 118"/>
                <a:gd name="T13" fmla="*/ 172 h 189"/>
                <a:gd name="T14" fmla="*/ 7 w 118"/>
                <a:gd name="T15" fmla="*/ 186 h 189"/>
                <a:gd name="T16" fmla="*/ 13 w 118"/>
                <a:gd name="T17"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89">
                  <a:moveTo>
                    <a:pt x="13" y="188"/>
                  </a:moveTo>
                  <a:lnTo>
                    <a:pt x="13" y="188"/>
                  </a:lnTo>
                  <a:cubicBezTo>
                    <a:pt x="16" y="188"/>
                    <a:pt x="20" y="185"/>
                    <a:pt x="22" y="182"/>
                  </a:cubicBezTo>
                  <a:cubicBezTo>
                    <a:pt x="114" y="17"/>
                    <a:pt x="114" y="17"/>
                    <a:pt x="114" y="17"/>
                  </a:cubicBezTo>
                  <a:cubicBezTo>
                    <a:pt x="117" y="13"/>
                    <a:pt x="115" y="6"/>
                    <a:pt x="110" y="3"/>
                  </a:cubicBezTo>
                  <a:cubicBezTo>
                    <a:pt x="104" y="0"/>
                    <a:pt x="98" y="3"/>
                    <a:pt x="95" y="7"/>
                  </a:cubicBezTo>
                  <a:cubicBezTo>
                    <a:pt x="3" y="172"/>
                    <a:pt x="3" y="172"/>
                    <a:pt x="3" y="172"/>
                  </a:cubicBezTo>
                  <a:cubicBezTo>
                    <a:pt x="0" y="176"/>
                    <a:pt x="3" y="183"/>
                    <a:pt x="7" y="186"/>
                  </a:cubicBezTo>
                  <a:cubicBezTo>
                    <a:pt x="9" y="186"/>
                    <a:pt x="12" y="188"/>
                    <a:pt x="13" y="188"/>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51" name="Freeform 678">
              <a:extLst>
                <a:ext uri="{FF2B5EF4-FFF2-40B4-BE49-F238E27FC236}">
                  <a16:creationId xmlns="" xmlns:a16="http://schemas.microsoft.com/office/drawing/2014/main" id="{260223BA-B9FA-4FA2-B68E-098EE3F19BD1}"/>
                </a:ext>
              </a:extLst>
            </p:cNvPr>
            <p:cNvSpPr>
              <a:spLocks noChangeArrowheads="1"/>
            </p:cNvSpPr>
            <p:nvPr/>
          </p:nvSpPr>
          <p:spPr bwMode="auto">
            <a:xfrm>
              <a:off x="3992941" y="11453872"/>
              <a:ext cx="12277" cy="12277"/>
            </a:xfrm>
            <a:custGeom>
              <a:avLst/>
              <a:gdLst>
                <a:gd name="T0" fmla="*/ 12 w 25"/>
                <a:gd name="T1" fmla="*/ 24 h 25"/>
                <a:gd name="T2" fmla="*/ 12 w 25"/>
                <a:gd name="T3" fmla="*/ 24 h 25"/>
                <a:gd name="T4" fmla="*/ 24 w 25"/>
                <a:gd name="T5" fmla="*/ 11 h 25"/>
                <a:gd name="T6" fmla="*/ 12 w 25"/>
                <a:gd name="T7" fmla="*/ 0 h 25"/>
                <a:gd name="T8" fmla="*/ 0 w 25"/>
                <a:gd name="T9" fmla="*/ 11 h 25"/>
                <a:gd name="T10" fmla="*/ 12 w 25"/>
                <a:gd name="T11" fmla="*/ 24 h 25"/>
              </a:gdLst>
              <a:ahLst/>
              <a:cxnLst>
                <a:cxn ang="0">
                  <a:pos x="T0" y="T1"/>
                </a:cxn>
                <a:cxn ang="0">
                  <a:pos x="T2" y="T3"/>
                </a:cxn>
                <a:cxn ang="0">
                  <a:pos x="T4" y="T5"/>
                </a:cxn>
                <a:cxn ang="0">
                  <a:pos x="T6" y="T7"/>
                </a:cxn>
                <a:cxn ang="0">
                  <a:pos x="T8" y="T9"/>
                </a:cxn>
                <a:cxn ang="0">
                  <a:pos x="T10" y="T11"/>
                </a:cxn>
              </a:cxnLst>
              <a:rect l="0" t="0" r="r" b="b"/>
              <a:pathLst>
                <a:path w="25" h="25">
                  <a:moveTo>
                    <a:pt x="12" y="24"/>
                  </a:moveTo>
                  <a:lnTo>
                    <a:pt x="12" y="24"/>
                  </a:lnTo>
                  <a:cubicBezTo>
                    <a:pt x="19" y="24"/>
                    <a:pt x="24" y="18"/>
                    <a:pt x="24" y="11"/>
                  </a:cubicBezTo>
                  <a:cubicBezTo>
                    <a:pt x="24" y="5"/>
                    <a:pt x="19" y="0"/>
                    <a:pt x="12" y="0"/>
                  </a:cubicBezTo>
                  <a:cubicBezTo>
                    <a:pt x="6" y="0"/>
                    <a:pt x="0" y="5"/>
                    <a:pt x="0" y="11"/>
                  </a:cubicBezTo>
                  <a:cubicBezTo>
                    <a:pt x="0" y="18"/>
                    <a:pt x="6" y="24"/>
                    <a:pt x="12" y="24"/>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52" name="Freeform 679">
              <a:extLst>
                <a:ext uri="{FF2B5EF4-FFF2-40B4-BE49-F238E27FC236}">
                  <a16:creationId xmlns="" xmlns:a16="http://schemas.microsoft.com/office/drawing/2014/main" id="{F7909B3B-7217-4285-844A-7574D202745A}"/>
                </a:ext>
              </a:extLst>
            </p:cNvPr>
            <p:cNvSpPr>
              <a:spLocks noChangeArrowheads="1"/>
            </p:cNvSpPr>
            <p:nvPr/>
          </p:nvSpPr>
          <p:spPr bwMode="auto">
            <a:xfrm>
              <a:off x="4015448" y="11453872"/>
              <a:ext cx="10231" cy="12277"/>
            </a:xfrm>
            <a:custGeom>
              <a:avLst/>
              <a:gdLst>
                <a:gd name="T0" fmla="*/ 11 w 24"/>
                <a:gd name="T1" fmla="*/ 24 h 25"/>
                <a:gd name="T2" fmla="*/ 11 w 24"/>
                <a:gd name="T3" fmla="*/ 24 h 25"/>
                <a:gd name="T4" fmla="*/ 23 w 24"/>
                <a:gd name="T5" fmla="*/ 11 h 25"/>
                <a:gd name="T6" fmla="*/ 11 w 24"/>
                <a:gd name="T7" fmla="*/ 0 h 25"/>
                <a:gd name="T8" fmla="*/ 0 w 24"/>
                <a:gd name="T9" fmla="*/ 11 h 25"/>
                <a:gd name="T10" fmla="*/ 11 w 24"/>
                <a:gd name="T11" fmla="*/ 24 h 25"/>
              </a:gdLst>
              <a:ahLst/>
              <a:cxnLst>
                <a:cxn ang="0">
                  <a:pos x="T0" y="T1"/>
                </a:cxn>
                <a:cxn ang="0">
                  <a:pos x="T2" y="T3"/>
                </a:cxn>
                <a:cxn ang="0">
                  <a:pos x="T4" y="T5"/>
                </a:cxn>
                <a:cxn ang="0">
                  <a:pos x="T6" y="T7"/>
                </a:cxn>
                <a:cxn ang="0">
                  <a:pos x="T8" y="T9"/>
                </a:cxn>
                <a:cxn ang="0">
                  <a:pos x="T10" y="T11"/>
                </a:cxn>
              </a:cxnLst>
              <a:rect l="0" t="0" r="r" b="b"/>
              <a:pathLst>
                <a:path w="24" h="25">
                  <a:moveTo>
                    <a:pt x="11" y="24"/>
                  </a:moveTo>
                  <a:lnTo>
                    <a:pt x="11" y="24"/>
                  </a:lnTo>
                  <a:cubicBezTo>
                    <a:pt x="17" y="24"/>
                    <a:pt x="23" y="18"/>
                    <a:pt x="23" y="11"/>
                  </a:cubicBezTo>
                  <a:cubicBezTo>
                    <a:pt x="23" y="5"/>
                    <a:pt x="17" y="0"/>
                    <a:pt x="11" y="0"/>
                  </a:cubicBezTo>
                  <a:cubicBezTo>
                    <a:pt x="4" y="0"/>
                    <a:pt x="0" y="5"/>
                    <a:pt x="0" y="11"/>
                  </a:cubicBezTo>
                  <a:cubicBezTo>
                    <a:pt x="0" y="18"/>
                    <a:pt x="4" y="24"/>
                    <a:pt x="11" y="24"/>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53" name="Freeform 680">
              <a:extLst>
                <a:ext uri="{FF2B5EF4-FFF2-40B4-BE49-F238E27FC236}">
                  <a16:creationId xmlns="" xmlns:a16="http://schemas.microsoft.com/office/drawing/2014/main" id="{21B6A99C-95A6-4FE6-8246-AADC5B499C5B}"/>
                </a:ext>
              </a:extLst>
            </p:cNvPr>
            <p:cNvSpPr>
              <a:spLocks noChangeArrowheads="1"/>
            </p:cNvSpPr>
            <p:nvPr/>
          </p:nvSpPr>
          <p:spPr bwMode="auto">
            <a:xfrm>
              <a:off x="4035909" y="11453872"/>
              <a:ext cx="12277" cy="12277"/>
            </a:xfrm>
            <a:custGeom>
              <a:avLst/>
              <a:gdLst>
                <a:gd name="T0" fmla="*/ 12 w 25"/>
                <a:gd name="T1" fmla="*/ 24 h 25"/>
                <a:gd name="T2" fmla="*/ 12 w 25"/>
                <a:gd name="T3" fmla="*/ 24 h 25"/>
                <a:gd name="T4" fmla="*/ 24 w 25"/>
                <a:gd name="T5" fmla="*/ 11 h 25"/>
                <a:gd name="T6" fmla="*/ 12 w 25"/>
                <a:gd name="T7" fmla="*/ 0 h 25"/>
                <a:gd name="T8" fmla="*/ 0 w 25"/>
                <a:gd name="T9" fmla="*/ 11 h 25"/>
                <a:gd name="T10" fmla="*/ 12 w 25"/>
                <a:gd name="T11" fmla="*/ 24 h 25"/>
              </a:gdLst>
              <a:ahLst/>
              <a:cxnLst>
                <a:cxn ang="0">
                  <a:pos x="T0" y="T1"/>
                </a:cxn>
                <a:cxn ang="0">
                  <a:pos x="T2" y="T3"/>
                </a:cxn>
                <a:cxn ang="0">
                  <a:pos x="T4" y="T5"/>
                </a:cxn>
                <a:cxn ang="0">
                  <a:pos x="T6" y="T7"/>
                </a:cxn>
                <a:cxn ang="0">
                  <a:pos x="T8" y="T9"/>
                </a:cxn>
                <a:cxn ang="0">
                  <a:pos x="T10" y="T11"/>
                </a:cxn>
              </a:cxnLst>
              <a:rect l="0" t="0" r="r" b="b"/>
              <a:pathLst>
                <a:path w="25" h="25">
                  <a:moveTo>
                    <a:pt x="12" y="24"/>
                  </a:moveTo>
                  <a:lnTo>
                    <a:pt x="12" y="24"/>
                  </a:lnTo>
                  <a:cubicBezTo>
                    <a:pt x="18" y="24"/>
                    <a:pt x="24" y="18"/>
                    <a:pt x="24" y="11"/>
                  </a:cubicBezTo>
                  <a:cubicBezTo>
                    <a:pt x="24" y="5"/>
                    <a:pt x="18" y="0"/>
                    <a:pt x="12" y="0"/>
                  </a:cubicBezTo>
                  <a:cubicBezTo>
                    <a:pt x="5" y="0"/>
                    <a:pt x="0" y="5"/>
                    <a:pt x="0" y="11"/>
                  </a:cubicBezTo>
                  <a:cubicBezTo>
                    <a:pt x="0" y="18"/>
                    <a:pt x="5" y="24"/>
                    <a:pt x="12" y="24"/>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grpSp>
      <p:grpSp>
        <p:nvGrpSpPr>
          <p:cNvPr id="54" name="Group 53">
            <a:extLst>
              <a:ext uri="{FF2B5EF4-FFF2-40B4-BE49-F238E27FC236}">
                <a16:creationId xmlns="" xmlns:a16="http://schemas.microsoft.com/office/drawing/2014/main" id="{6905984B-8047-474A-B5E8-FC21699018A0}"/>
              </a:ext>
            </a:extLst>
          </p:cNvPr>
          <p:cNvGrpSpPr/>
          <p:nvPr/>
        </p:nvGrpSpPr>
        <p:grpSpPr>
          <a:xfrm>
            <a:off x="6904003" y="3228269"/>
            <a:ext cx="543565" cy="521286"/>
            <a:chOff x="6591892" y="2866067"/>
            <a:chExt cx="283396" cy="261168"/>
          </a:xfrm>
          <a:solidFill>
            <a:schemeClr val="bg1"/>
          </a:solidFill>
        </p:grpSpPr>
        <p:sp>
          <p:nvSpPr>
            <p:cNvPr id="55" name="Freeform 268">
              <a:extLst>
                <a:ext uri="{FF2B5EF4-FFF2-40B4-BE49-F238E27FC236}">
                  <a16:creationId xmlns="" xmlns:a16="http://schemas.microsoft.com/office/drawing/2014/main" id="{44777077-150C-4ED8-82B7-78EBE1566B3C}"/>
                </a:ext>
              </a:extLst>
            </p:cNvPr>
            <p:cNvSpPr>
              <a:spLocks noChangeArrowheads="1"/>
            </p:cNvSpPr>
            <p:nvPr/>
          </p:nvSpPr>
          <p:spPr bwMode="auto">
            <a:xfrm>
              <a:off x="6695619" y="2866067"/>
              <a:ext cx="179669" cy="161146"/>
            </a:xfrm>
            <a:custGeom>
              <a:avLst/>
              <a:gdLst>
                <a:gd name="T0" fmla="*/ 11 w 427"/>
                <a:gd name="T1" fmla="*/ 23 h 382"/>
                <a:gd name="T2" fmla="*/ 11 w 427"/>
                <a:gd name="T3" fmla="*/ 23 h 382"/>
                <a:gd name="T4" fmla="*/ 349 w 427"/>
                <a:gd name="T5" fmla="*/ 339 h 382"/>
                <a:gd name="T6" fmla="*/ 312 w 427"/>
                <a:gd name="T7" fmla="*/ 300 h 382"/>
                <a:gd name="T8" fmla="*/ 296 w 427"/>
                <a:gd name="T9" fmla="*/ 300 h 382"/>
                <a:gd name="T10" fmla="*/ 296 w 427"/>
                <a:gd name="T11" fmla="*/ 317 h 382"/>
                <a:gd name="T12" fmla="*/ 353 w 427"/>
                <a:gd name="T13" fmla="*/ 376 h 382"/>
                <a:gd name="T14" fmla="*/ 361 w 427"/>
                <a:gd name="T15" fmla="*/ 381 h 382"/>
                <a:gd name="T16" fmla="*/ 362 w 427"/>
                <a:gd name="T17" fmla="*/ 381 h 382"/>
                <a:gd name="T18" fmla="*/ 371 w 427"/>
                <a:gd name="T19" fmla="*/ 375 h 382"/>
                <a:gd name="T20" fmla="*/ 422 w 427"/>
                <a:gd name="T21" fmla="*/ 310 h 382"/>
                <a:gd name="T22" fmla="*/ 419 w 427"/>
                <a:gd name="T23" fmla="*/ 294 h 382"/>
                <a:gd name="T24" fmla="*/ 404 w 427"/>
                <a:gd name="T25" fmla="*/ 296 h 382"/>
                <a:gd name="T26" fmla="*/ 372 w 427"/>
                <a:gd name="T27" fmla="*/ 337 h 382"/>
                <a:gd name="T28" fmla="*/ 11 w 427"/>
                <a:gd name="T29" fmla="*/ 0 h 382"/>
                <a:gd name="T30" fmla="*/ 0 w 427"/>
                <a:gd name="T31" fmla="*/ 11 h 382"/>
                <a:gd name="T32" fmla="*/ 11 w 427"/>
                <a:gd name="T33" fmla="*/ 2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7" h="382">
                  <a:moveTo>
                    <a:pt x="11" y="23"/>
                  </a:moveTo>
                  <a:lnTo>
                    <a:pt x="11" y="23"/>
                  </a:lnTo>
                  <a:cubicBezTo>
                    <a:pt x="190" y="23"/>
                    <a:pt x="336" y="163"/>
                    <a:pt x="349" y="339"/>
                  </a:cubicBezTo>
                  <a:cubicBezTo>
                    <a:pt x="312" y="300"/>
                    <a:pt x="312" y="300"/>
                    <a:pt x="312" y="300"/>
                  </a:cubicBezTo>
                  <a:cubicBezTo>
                    <a:pt x="308" y="296"/>
                    <a:pt x="301" y="296"/>
                    <a:pt x="296" y="300"/>
                  </a:cubicBezTo>
                  <a:cubicBezTo>
                    <a:pt x="291" y="305"/>
                    <a:pt x="291" y="313"/>
                    <a:pt x="296" y="317"/>
                  </a:cubicBezTo>
                  <a:cubicBezTo>
                    <a:pt x="353" y="376"/>
                    <a:pt x="353" y="376"/>
                    <a:pt x="353" y="376"/>
                  </a:cubicBezTo>
                  <a:cubicBezTo>
                    <a:pt x="355" y="379"/>
                    <a:pt x="358" y="381"/>
                    <a:pt x="361" y="381"/>
                  </a:cubicBezTo>
                  <a:cubicBezTo>
                    <a:pt x="361" y="381"/>
                    <a:pt x="361" y="381"/>
                    <a:pt x="362" y="381"/>
                  </a:cubicBezTo>
                  <a:cubicBezTo>
                    <a:pt x="365" y="380"/>
                    <a:pt x="368" y="379"/>
                    <a:pt x="371" y="375"/>
                  </a:cubicBezTo>
                  <a:cubicBezTo>
                    <a:pt x="422" y="310"/>
                    <a:pt x="422" y="310"/>
                    <a:pt x="422" y="310"/>
                  </a:cubicBezTo>
                  <a:cubicBezTo>
                    <a:pt x="426" y="305"/>
                    <a:pt x="425" y="297"/>
                    <a:pt x="419" y="294"/>
                  </a:cubicBezTo>
                  <a:cubicBezTo>
                    <a:pt x="415" y="290"/>
                    <a:pt x="408" y="291"/>
                    <a:pt x="404" y="296"/>
                  </a:cubicBezTo>
                  <a:cubicBezTo>
                    <a:pt x="372" y="337"/>
                    <a:pt x="372" y="337"/>
                    <a:pt x="372" y="337"/>
                  </a:cubicBezTo>
                  <a:cubicBezTo>
                    <a:pt x="359" y="148"/>
                    <a:pt x="202" y="0"/>
                    <a:pt x="11" y="0"/>
                  </a:cubicBezTo>
                  <a:cubicBezTo>
                    <a:pt x="5" y="0"/>
                    <a:pt x="0" y="5"/>
                    <a:pt x="0" y="11"/>
                  </a:cubicBezTo>
                  <a:cubicBezTo>
                    <a:pt x="0" y="18"/>
                    <a:pt x="5" y="23"/>
                    <a:pt x="11" y="23"/>
                  </a:cubicBez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grpSp>
          <p:nvGrpSpPr>
            <p:cNvPr id="56" name="Group 55">
              <a:extLst>
                <a:ext uri="{FF2B5EF4-FFF2-40B4-BE49-F238E27FC236}">
                  <a16:creationId xmlns="" xmlns:a16="http://schemas.microsoft.com/office/drawing/2014/main" id="{8BFB978D-135B-43B0-B51D-8D87E41F3A09}"/>
                </a:ext>
              </a:extLst>
            </p:cNvPr>
            <p:cNvGrpSpPr/>
            <p:nvPr/>
          </p:nvGrpSpPr>
          <p:grpSpPr>
            <a:xfrm>
              <a:off x="6591892" y="2908668"/>
              <a:ext cx="218567" cy="218567"/>
              <a:chOff x="6591892" y="2908668"/>
              <a:chExt cx="218567" cy="218567"/>
            </a:xfrm>
            <a:grpFill/>
          </p:grpSpPr>
          <p:sp>
            <p:nvSpPr>
              <p:cNvPr id="57" name="Freeform 269">
                <a:extLst>
                  <a:ext uri="{FF2B5EF4-FFF2-40B4-BE49-F238E27FC236}">
                    <a16:creationId xmlns="" xmlns:a16="http://schemas.microsoft.com/office/drawing/2014/main" id="{7F64D129-B67C-47AE-9EAC-CECB75129122}"/>
                  </a:ext>
                </a:extLst>
              </p:cNvPr>
              <p:cNvSpPr>
                <a:spLocks noChangeArrowheads="1"/>
              </p:cNvSpPr>
              <p:nvPr/>
            </p:nvSpPr>
            <p:spPr bwMode="auto">
              <a:xfrm>
                <a:off x="6658574" y="2964236"/>
                <a:ext cx="96318" cy="59272"/>
              </a:xfrm>
              <a:custGeom>
                <a:avLst/>
                <a:gdLst>
                  <a:gd name="T0" fmla="*/ 92 w 230"/>
                  <a:gd name="T1" fmla="*/ 137 h 142"/>
                  <a:gd name="T2" fmla="*/ 92 w 230"/>
                  <a:gd name="T3" fmla="*/ 137 h 142"/>
                  <a:gd name="T4" fmla="*/ 100 w 230"/>
                  <a:gd name="T5" fmla="*/ 141 h 142"/>
                  <a:gd name="T6" fmla="*/ 109 w 230"/>
                  <a:gd name="T7" fmla="*/ 137 h 142"/>
                  <a:gd name="T8" fmla="*/ 225 w 230"/>
                  <a:gd name="T9" fmla="*/ 21 h 142"/>
                  <a:gd name="T10" fmla="*/ 225 w 230"/>
                  <a:gd name="T11" fmla="*/ 4 h 142"/>
                  <a:gd name="T12" fmla="*/ 209 w 230"/>
                  <a:gd name="T13" fmla="*/ 4 h 142"/>
                  <a:gd name="T14" fmla="*/ 100 w 230"/>
                  <a:gd name="T15" fmla="*/ 113 h 142"/>
                  <a:gd name="T16" fmla="*/ 21 w 230"/>
                  <a:gd name="T17" fmla="*/ 34 h 142"/>
                  <a:gd name="T18" fmla="*/ 5 w 230"/>
                  <a:gd name="T19" fmla="*/ 34 h 142"/>
                  <a:gd name="T20" fmla="*/ 5 w 230"/>
                  <a:gd name="T21" fmla="*/ 50 h 142"/>
                  <a:gd name="T22" fmla="*/ 92 w 230"/>
                  <a:gd name="T23"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2">
                    <a:moveTo>
                      <a:pt x="92" y="137"/>
                    </a:moveTo>
                    <a:lnTo>
                      <a:pt x="92" y="137"/>
                    </a:lnTo>
                    <a:cubicBezTo>
                      <a:pt x="94" y="140"/>
                      <a:pt x="97" y="141"/>
                      <a:pt x="100" y="141"/>
                    </a:cubicBezTo>
                    <a:cubicBezTo>
                      <a:pt x="103" y="141"/>
                      <a:pt x="107" y="140"/>
                      <a:pt x="109" y="137"/>
                    </a:cubicBezTo>
                    <a:cubicBezTo>
                      <a:pt x="225" y="21"/>
                      <a:pt x="225" y="21"/>
                      <a:pt x="225" y="21"/>
                    </a:cubicBezTo>
                    <a:cubicBezTo>
                      <a:pt x="229" y="16"/>
                      <a:pt x="229" y="9"/>
                      <a:pt x="225" y="4"/>
                    </a:cubicBezTo>
                    <a:cubicBezTo>
                      <a:pt x="221" y="0"/>
                      <a:pt x="214" y="0"/>
                      <a:pt x="209" y="4"/>
                    </a:cubicBezTo>
                    <a:cubicBezTo>
                      <a:pt x="100" y="113"/>
                      <a:pt x="100" y="113"/>
                      <a:pt x="100" y="113"/>
                    </a:cubicBezTo>
                    <a:cubicBezTo>
                      <a:pt x="21" y="34"/>
                      <a:pt x="21" y="34"/>
                      <a:pt x="21" y="34"/>
                    </a:cubicBezTo>
                    <a:cubicBezTo>
                      <a:pt x="17" y="29"/>
                      <a:pt x="9" y="29"/>
                      <a:pt x="5" y="34"/>
                    </a:cubicBezTo>
                    <a:cubicBezTo>
                      <a:pt x="0" y="38"/>
                      <a:pt x="0" y="46"/>
                      <a:pt x="5" y="50"/>
                    </a:cubicBezTo>
                    <a:lnTo>
                      <a:pt x="92" y="137"/>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sp>
            <p:nvSpPr>
              <p:cNvPr id="58" name="Freeform 270">
                <a:extLst>
                  <a:ext uri="{FF2B5EF4-FFF2-40B4-BE49-F238E27FC236}">
                    <a16:creationId xmlns="" xmlns:a16="http://schemas.microsoft.com/office/drawing/2014/main" id="{04928357-4BAD-4533-A0ED-E39B365727CC}"/>
                  </a:ext>
                </a:extLst>
              </p:cNvPr>
              <p:cNvSpPr>
                <a:spLocks noChangeArrowheads="1"/>
              </p:cNvSpPr>
              <p:nvPr/>
            </p:nvSpPr>
            <p:spPr bwMode="auto">
              <a:xfrm>
                <a:off x="6591892" y="2908668"/>
                <a:ext cx="218567" cy="218567"/>
              </a:xfrm>
              <a:custGeom>
                <a:avLst/>
                <a:gdLst>
                  <a:gd name="T0" fmla="*/ 259 w 520"/>
                  <a:gd name="T1" fmla="*/ 519 h 520"/>
                  <a:gd name="T2" fmla="*/ 259 w 520"/>
                  <a:gd name="T3" fmla="*/ 519 h 520"/>
                  <a:gd name="T4" fmla="*/ 519 w 520"/>
                  <a:gd name="T5" fmla="*/ 259 h 520"/>
                  <a:gd name="T6" fmla="*/ 259 w 520"/>
                  <a:gd name="T7" fmla="*/ 0 h 520"/>
                  <a:gd name="T8" fmla="*/ 0 w 520"/>
                  <a:gd name="T9" fmla="*/ 259 h 520"/>
                  <a:gd name="T10" fmla="*/ 259 w 520"/>
                  <a:gd name="T11" fmla="*/ 519 h 520"/>
                  <a:gd name="T12" fmla="*/ 259 w 520"/>
                  <a:gd name="T13" fmla="*/ 24 h 520"/>
                  <a:gd name="T14" fmla="*/ 259 w 520"/>
                  <a:gd name="T15" fmla="*/ 24 h 520"/>
                  <a:gd name="T16" fmla="*/ 496 w 520"/>
                  <a:gd name="T17" fmla="*/ 259 h 520"/>
                  <a:gd name="T18" fmla="*/ 259 w 520"/>
                  <a:gd name="T19" fmla="*/ 495 h 520"/>
                  <a:gd name="T20" fmla="*/ 23 w 520"/>
                  <a:gd name="T21" fmla="*/ 259 h 520"/>
                  <a:gd name="T22" fmla="*/ 259 w 520"/>
                  <a:gd name="T23" fmla="*/ 24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0" h="520">
                    <a:moveTo>
                      <a:pt x="259" y="519"/>
                    </a:moveTo>
                    <a:lnTo>
                      <a:pt x="259" y="519"/>
                    </a:lnTo>
                    <a:cubicBezTo>
                      <a:pt x="402" y="519"/>
                      <a:pt x="519" y="402"/>
                      <a:pt x="519" y="259"/>
                    </a:cubicBezTo>
                    <a:cubicBezTo>
                      <a:pt x="519" y="116"/>
                      <a:pt x="402" y="0"/>
                      <a:pt x="259" y="0"/>
                    </a:cubicBezTo>
                    <a:cubicBezTo>
                      <a:pt x="117" y="0"/>
                      <a:pt x="0" y="116"/>
                      <a:pt x="0" y="259"/>
                    </a:cubicBezTo>
                    <a:cubicBezTo>
                      <a:pt x="0" y="402"/>
                      <a:pt x="117" y="519"/>
                      <a:pt x="259" y="519"/>
                    </a:cubicBezTo>
                    <a:close/>
                    <a:moveTo>
                      <a:pt x="259" y="24"/>
                    </a:moveTo>
                    <a:lnTo>
                      <a:pt x="259" y="24"/>
                    </a:lnTo>
                    <a:cubicBezTo>
                      <a:pt x="389" y="24"/>
                      <a:pt x="496" y="129"/>
                      <a:pt x="496" y="259"/>
                    </a:cubicBezTo>
                    <a:cubicBezTo>
                      <a:pt x="496" y="389"/>
                      <a:pt x="389" y="495"/>
                      <a:pt x="259" y="495"/>
                    </a:cubicBezTo>
                    <a:cubicBezTo>
                      <a:pt x="129" y="495"/>
                      <a:pt x="23" y="389"/>
                      <a:pt x="23" y="259"/>
                    </a:cubicBezTo>
                    <a:cubicBezTo>
                      <a:pt x="23" y="129"/>
                      <a:pt x="129" y="24"/>
                      <a:pt x="259" y="24"/>
                    </a:cubicBezTo>
                    <a:close/>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defRPr/>
                </a:pPr>
                <a:endParaRPr lang="en-US" sz="2400">
                  <a:solidFill>
                    <a:srgbClr val="000000"/>
                  </a:solidFill>
                </a:endParaRPr>
              </a:p>
            </p:txBody>
          </p:sp>
        </p:grpSp>
      </p:grpSp>
    </p:spTree>
    <p:extLst>
      <p:ext uri="{BB962C8B-B14F-4D97-AF65-F5344CB8AC3E}">
        <p14:creationId xmlns:p14="http://schemas.microsoft.com/office/powerpoint/2010/main" val="88625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946785" y="2205038"/>
            <a:ext cx="3268376" cy="2357437"/>
          </a:xfrm>
        </p:spPr>
        <p:txBody>
          <a:bodyPr/>
          <a:lstStyle/>
          <a:p>
            <a:pPr>
              <a:lnSpc>
                <a:spcPct val="100000"/>
              </a:lnSpc>
            </a:pPr>
            <a:r>
              <a:rPr lang="en-US" dirty="0"/>
              <a:t>An engaging user experience, via the web and mobile</a:t>
            </a:r>
          </a:p>
          <a:p>
            <a:pPr>
              <a:lnSpc>
                <a:spcPct val="100000"/>
              </a:lnSpc>
            </a:pPr>
            <a:r>
              <a:rPr lang="en-US" b="1" i="1" dirty="0"/>
              <a:t>Smart</a:t>
            </a:r>
            <a:r>
              <a:rPr lang="en-US" dirty="0"/>
              <a:t> ticket, search and email</a:t>
            </a:r>
          </a:p>
          <a:p>
            <a:pPr>
              <a:lnSpc>
                <a:spcPct val="100000"/>
              </a:lnSpc>
            </a:pPr>
            <a:r>
              <a:rPr lang="en-US" dirty="0"/>
              <a:t>Virtual agent</a:t>
            </a:r>
          </a:p>
          <a:p>
            <a:pPr>
              <a:lnSpc>
                <a:spcPct val="100000"/>
              </a:lnSpc>
            </a:pPr>
            <a:r>
              <a:rPr lang="en-US" dirty="0"/>
              <a:t>End-user </a:t>
            </a:r>
            <a:r>
              <a:rPr lang="en-US" dirty="0" smtClean="0"/>
              <a:t>chat</a:t>
            </a:r>
          </a:p>
          <a:p>
            <a:pPr>
              <a:lnSpc>
                <a:spcPct val="100000"/>
              </a:lnSpc>
            </a:pPr>
            <a:r>
              <a:rPr lang="en-US" dirty="0" smtClean="0"/>
              <a:t>Social collaboration, surveys</a:t>
            </a:r>
            <a:r>
              <a:rPr lang="en-US" dirty="0"/>
              <a:t>, translation-on-the-fly</a:t>
            </a:r>
          </a:p>
          <a:p>
            <a:endParaRPr lang="en-US" dirty="0"/>
          </a:p>
        </p:txBody>
      </p:sp>
      <p:sp>
        <p:nvSpPr>
          <p:cNvPr id="8" name="Content Placeholder 7"/>
          <p:cNvSpPr>
            <a:spLocks noGrp="1"/>
          </p:cNvSpPr>
          <p:nvPr>
            <p:ph sz="half" idx="2"/>
          </p:nvPr>
        </p:nvSpPr>
        <p:spPr>
          <a:xfrm>
            <a:off x="4339086" y="1762595"/>
            <a:ext cx="3432687" cy="4206875"/>
          </a:xfrm>
          <a:ln w="19050">
            <a:solidFill>
              <a:schemeClr val="accent1">
                <a:lumMod val="60000"/>
                <a:lumOff val="40000"/>
              </a:schemeClr>
            </a:solidFill>
          </a:ln>
        </p:spPr>
        <p:txBody>
          <a:bodyPr lIns="91440" tIns="91440"/>
          <a:lstStyle/>
          <a:p>
            <a:pPr>
              <a:buFont typeface="Wingdings" panose="05000000000000000000" pitchFamily="2" charset="2"/>
              <a:buChar char="ü"/>
            </a:pPr>
            <a:r>
              <a:rPr lang="en-US" sz="2000" b="1" dirty="0" smtClean="0">
                <a:solidFill>
                  <a:schemeClr val="accent1"/>
                </a:solidFill>
              </a:rPr>
              <a:t>Faster</a:t>
            </a:r>
            <a:r>
              <a:rPr lang="en-US" sz="2000" dirty="0" smtClean="0">
                <a:solidFill>
                  <a:schemeClr val="accent1"/>
                </a:solidFill>
              </a:rPr>
              <a:t> logging for requests</a:t>
            </a:r>
          </a:p>
          <a:p>
            <a:pPr>
              <a:buFont typeface="Wingdings" panose="05000000000000000000" pitchFamily="2" charset="2"/>
              <a:buChar char="ü"/>
            </a:pPr>
            <a:r>
              <a:rPr lang="en-US" sz="2000" b="1" dirty="0" smtClean="0">
                <a:solidFill>
                  <a:schemeClr val="accent1"/>
                </a:solidFill>
              </a:rPr>
              <a:t>Reduced</a:t>
            </a:r>
            <a:r>
              <a:rPr lang="en-US" sz="2000" dirty="0" smtClean="0">
                <a:solidFill>
                  <a:schemeClr val="accent1"/>
                </a:solidFill>
              </a:rPr>
              <a:t> ticket volumes</a:t>
            </a:r>
          </a:p>
          <a:p>
            <a:pPr>
              <a:buFont typeface="Wingdings" panose="05000000000000000000" pitchFamily="2" charset="2"/>
              <a:buChar char="ü"/>
            </a:pPr>
            <a:r>
              <a:rPr lang="en-US" sz="2000" b="1" dirty="0" smtClean="0">
                <a:solidFill>
                  <a:schemeClr val="accent1"/>
                </a:solidFill>
              </a:rPr>
              <a:t>Increased</a:t>
            </a:r>
            <a:r>
              <a:rPr lang="en-US" sz="2000" dirty="0" smtClean="0">
                <a:solidFill>
                  <a:schemeClr val="accent1"/>
                </a:solidFill>
              </a:rPr>
              <a:t> end user self-sufficiency and satisfaction</a:t>
            </a:r>
          </a:p>
          <a:p>
            <a:pPr>
              <a:buFont typeface="Wingdings" panose="05000000000000000000" pitchFamily="2" charset="2"/>
              <a:buChar char="ü"/>
            </a:pPr>
            <a:r>
              <a:rPr lang="en-US" sz="2000" b="1" dirty="0" smtClean="0">
                <a:solidFill>
                  <a:schemeClr val="accent1"/>
                </a:solidFill>
              </a:rPr>
              <a:t>Improved</a:t>
            </a:r>
            <a:r>
              <a:rPr lang="en-US" sz="2000" dirty="0" smtClean="0">
                <a:solidFill>
                  <a:schemeClr val="accent1"/>
                </a:solidFill>
              </a:rPr>
              <a:t> end-user productivity</a:t>
            </a:r>
          </a:p>
          <a:p>
            <a:pPr>
              <a:buFont typeface="Wingdings" panose="05000000000000000000" pitchFamily="2" charset="2"/>
              <a:buChar char="ü"/>
            </a:pPr>
            <a:r>
              <a:rPr lang="en-US" sz="2000" b="1" dirty="0" smtClean="0">
                <a:solidFill>
                  <a:schemeClr val="accent1"/>
                </a:solidFill>
              </a:rPr>
              <a:t>Faster</a:t>
            </a:r>
            <a:r>
              <a:rPr lang="en-US" sz="2000" dirty="0" smtClean="0">
                <a:solidFill>
                  <a:schemeClr val="accent1"/>
                </a:solidFill>
              </a:rPr>
              <a:t> incident resolution time</a:t>
            </a:r>
          </a:p>
          <a:p>
            <a:pPr>
              <a:buFont typeface="Wingdings" panose="05000000000000000000" pitchFamily="2" charset="2"/>
              <a:buChar char="ü"/>
            </a:pPr>
            <a:r>
              <a:rPr lang="en-US" sz="2000" b="1" dirty="0" smtClean="0">
                <a:solidFill>
                  <a:schemeClr val="accent1"/>
                </a:solidFill>
              </a:rPr>
              <a:t>Reduced</a:t>
            </a:r>
            <a:r>
              <a:rPr lang="en-US" sz="2000" dirty="0" smtClean="0">
                <a:solidFill>
                  <a:schemeClr val="accent1"/>
                </a:solidFill>
              </a:rPr>
              <a:t> IT costs</a:t>
            </a:r>
          </a:p>
          <a:p>
            <a:pPr>
              <a:buFont typeface="Wingdings" panose="05000000000000000000" pitchFamily="2" charset="2"/>
              <a:buChar char="ü"/>
            </a:pPr>
            <a:r>
              <a:rPr lang="en-US" sz="2000" b="1" dirty="0" smtClean="0">
                <a:solidFill>
                  <a:schemeClr val="accent1"/>
                </a:solidFill>
              </a:rPr>
              <a:t>Increased </a:t>
            </a:r>
            <a:r>
              <a:rPr lang="en-US" sz="2000" dirty="0" smtClean="0">
                <a:solidFill>
                  <a:schemeClr val="accent1"/>
                </a:solidFill>
              </a:rPr>
              <a:t>IT staff efficiency</a:t>
            </a:r>
          </a:p>
          <a:p>
            <a:pPr>
              <a:buFont typeface="Wingdings" panose="05000000000000000000" pitchFamily="2" charset="2"/>
              <a:buChar char="ü"/>
            </a:pPr>
            <a:r>
              <a:rPr lang="en-US" sz="2000" b="1" dirty="0" smtClean="0">
                <a:solidFill>
                  <a:schemeClr val="accent1"/>
                </a:solidFill>
              </a:rPr>
              <a:t>Proactively improved </a:t>
            </a:r>
            <a:r>
              <a:rPr lang="en-US" sz="2000" dirty="0" smtClean="0">
                <a:solidFill>
                  <a:schemeClr val="accent1"/>
                </a:solidFill>
              </a:rPr>
              <a:t>ITSM processes efficiency</a:t>
            </a:r>
          </a:p>
          <a:p>
            <a:endParaRPr lang="en-US" dirty="0"/>
          </a:p>
          <a:p>
            <a:endParaRPr lang="en-US" dirty="0"/>
          </a:p>
        </p:txBody>
      </p:sp>
      <p:sp>
        <p:nvSpPr>
          <p:cNvPr id="9" name="Content Placeholder 8"/>
          <p:cNvSpPr>
            <a:spLocks noGrp="1"/>
          </p:cNvSpPr>
          <p:nvPr>
            <p:ph sz="half" idx="10"/>
          </p:nvPr>
        </p:nvSpPr>
        <p:spPr>
          <a:xfrm>
            <a:off x="7868712" y="2205038"/>
            <a:ext cx="3367536" cy="2357437"/>
          </a:xfrm>
        </p:spPr>
        <p:txBody>
          <a:bodyPr/>
          <a:lstStyle/>
          <a:p>
            <a:pPr>
              <a:lnSpc>
                <a:spcPct val="100000"/>
              </a:lnSpc>
            </a:pPr>
            <a:r>
              <a:rPr lang="en-US" dirty="0"/>
              <a:t>Auto-categorization and routing</a:t>
            </a:r>
          </a:p>
          <a:p>
            <a:pPr>
              <a:lnSpc>
                <a:spcPct val="100000"/>
              </a:lnSpc>
            </a:pPr>
            <a:r>
              <a:rPr lang="en-US" dirty="0"/>
              <a:t>Hot topic analytics</a:t>
            </a:r>
          </a:p>
          <a:p>
            <a:pPr>
              <a:lnSpc>
                <a:spcPct val="100000"/>
              </a:lnSpc>
            </a:pPr>
            <a:r>
              <a:rPr lang="en-US" dirty="0"/>
              <a:t>Change analytics</a:t>
            </a:r>
          </a:p>
          <a:p>
            <a:pPr>
              <a:lnSpc>
                <a:spcPct val="100000"/>
              </a:lnSpc>
            </a:pPr>
            <a:r>
              <a:rPr lang="en-US" dirty="0"/>
              <a:t>Live </a:t>
            </a:r>
            <a:r>
              <a:rPr lang="en-US" dirty="0" smtClean="0"/>
              <a:t>support</a:t>
            </a:r>
          </a:p>
          <a:p>
            <a:pPr>
              <a:lnSpc>
                <a:spcPct val="100000"/>
              </a:lnSpc>
            </a:pPr>
            <a:r>
              <a:rPr lang="en-US" dirty="0" smtClean="0"/>
              <a:t>Suggested solution</a:t>
            </a:r>
            <a:endParaRPr lang="en-US" dirty="0"/>
          </a:p>
          <a:p>
            <a:pPr>
              <a:lnSpc>
                <a:spcPct val="100000"/>
              </a:lnSpc>
            </a:pPr>
            <a:r>
              <a:rPr lang="en-US" dirty="0"/>
              <a:t>CI detection</a:t>
            </a:r>
          </a:p>
          <a:p>
            <a:pPr>
              <a:lnSpc>
                <a:spcPct val="100000"/>
              </a:lnSpc>
            </a:pPr>
            <a:r>
              <a:rPr lang="en-US" dirty="0" err="1"/>
              <a:t>ChatOps</a:t>
            </a:r>
            <a:endParaRPr lang="en-US" dirty="0"/>
          </a:p>
          <a:p>
            <a:pPr lvl="1"/>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17</a:t>
            </a:fld>
            <a:endParaRPr lang="en-US" dirty="0">
              <a:solidFill>
                <a:srgbClr val="FFFFFF">
                  <a:lumMod val="75000"/>
                </a:srgbClr>
              </a:solidFill>
            </a:endParaRPr>
          </a:p>
        </p:txBody>
      </p:sp>
      <p:sp>
        <p:nvSpPr>
          <p:cNvPr id="2" name="Text Placeholder 1"/>
          <p:cNvSpPr>
            <a:spLocks noGrp="1"/>
          </p:cNvSpPr>
          <p:nvPr>
            <p:ph type="body" idx="11"/>
          </p:nvPr>
        </p:nvSpPr>
        <p:spPr>
          <a:xfrm>
            <a:off x="946785" y="1736725"/>
            <a:ext cx="3268376" cy="417195"/>
          </a:xfrm>
        </p:spPr>
        <p:txBody>
          <a:bodyPr>
            <a:normAutofit/>
          </a:bodyPr>
          <a:lstStyle/>
          <a:p>
            <a:r>
              <a:rPr lang="en-US" dirty="0"/>
              <a:t>Smart </a:t>
            </a:r>
            <a:r>
              <a:rPr lang="en-US" dirty="0" smtClean="0"/>
              <a:t>self-service</a:t>
            </a:r>
            <a:endParaRPr lang="en-US" dirty="0"/>
          </a:p>
        </p:txBody>
      </p:sp>
      <p:sp>
        <p:nvSpPr>
          <p:cNvPr id="6" name="Title 5"/>
          <p:cNvSpPr>
            <a:spLocks noGrp="1"/>
          </p:cNvSpPr>
          <p:nvPr>
            <p:ph type="title"/>
          </p:nvPr>
        </p:nvSpPr>
        <p:spPr/>
        <p:txBody>
          <a:bodyPr/>
          <a:lstStyle/>
          <a:p>
            <a:r>
              <a:rPr lang="en-US" dirty="0"/>
              <a:t>Digital </a:t>
            </a:r>
            <a:r>
              <a:rPr lang="en-US" dirty="0" smtClean="0"/>
              <a:t>Experience</a:t>
            </a:r>
            <a:endParaRPr lang="en-GB" dirty="0"/>
          </a:p>
        </p:txBody>
      </p:sp>
      <p:cxnSp>
        <p:nvCxnSpPr>
          <p:cNvPr id="10" name="Straight Connector 9"/>
          <p:cNvCxnSpPr/>
          <p:nvPr/>
        </p:nvCxnSpPr>
        <p:spPr>
          <a:xfrm>
            <a:off x="944563" y="2197985"/>
            <a:ext cx="3270598" cy="743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68712" y="2197985"/>
            <a:ext cx="3270598" cy="743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Text Placeholder 9"/>
          <p:cNvSpPr txBox="1">
            <a:spLocks/>
          </p:cNvSpPr>
          <p:nvPr/>
        </p:nvSpPr>
        <p:spPr>
          <a:xfrm>
            <a:off x="950976" y="1087119"/>
            <a:ext cx="10634299"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000000"/>
                </a:solidFill>
              </a:rPr>
              <a:t>Machine learning and analytics based service desk for IT and enterprise </a:t>
            </a:r>
          </a:p>
        </p:txBody>
      </p:sp>
      <p:sp>
        <p:nvSpPr>
          <p:cNvPr id="13" name="Wave 12"/>
          <p:cNvSpPr/>
          <p:nvPr/>
        </p:nvSpPr>
        <p:spPr>
          <a:xfrm>
            <a:off x="4731174" y="471846"/>
            <a:ext cx="4293008" cy="554182"/>
          </a:xfrm>
          <a:prstGeom prst="wav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FFFFFF"/>
                </a:solidFill>
              </a:rPr>
              <a:t>Message to: ITSM, evaluation team</a:t>
            </a:r>
          </a:p>
        </p:txBody>
      </p:sp>
      <p:sp>
        <p:nvSpPr>
          <p:cNvPr id="15" name="Rectangle 14"/>
          <p:cNvSpPr/>
          <p:nvPr/>
        </p:nvSpPr>
        <p:spPr>
          <a:xfrm>
            <a:off x="7910705" y="1736725"/>
            <a:ext cx="2619884" cy="400110"/>
          </a:xfrm>
          <a:prstGeom prst="rect">
            <a:avLst/>
          </a:prstGeom>
        </p:spPr>
        <p:txBody>
          <a:bodyPr wrap="none">
            <a:spAutoFit/>
          </a:bodyPr>
          <a:lstStyle/>
          <a:p>
            <a:pPr defTabSz="914377"/>
            <a:r>
              <a:rPr lang="en-US" sz="2000" b="1" dirty="0">
                <a:solidFill>
                  <a:srgbClr val="000000"/>
                </a:solidFill>
              </a:rPr>
              <a:t>Enterprise applications</a:t>
            </a:r>
          </a:p>
        </p:txBody>
      </p:sp>
    </p:spTree>
    <p:extLst>
      <p:ext uri="{BB962C8B-B14F-4D97-AF65-F5344CB8AC3E}">
        <p14:creationId xmlns:p14="http://schemas.microsoft.com/office/powerpoint/2010/main" val="362891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946785" y="2205038"/>
            <a:ext cx="3268376" cy="2357437"/>
          </a:xfrm>
        </p:spPr>
        <p:txBody>
          <a:bodyPr/>
          <a:lstStyle/>
          <a:p>
            <a:r>
              <a:rPr lang="en-US" dirty="0"/>
              <a:t>Retains user defined configurations for seamless </a:t>
            </a:r>
            <a:r>
              <a:rPr lang="en-US" dirty="0" smtClean="0"/>
              <a:t>upgrades</a:t>
            </a:r>
          </a:p>
          <a:p>
            <a:r>
              <a:rPr lang="en-US" dirty="0" smtClean="0"/>
              <a:t>No </a:t>
            </a:r>
            <a:r>
              <a:rPr lang="en-US" dirty="0"/>
              <a:t>programming knowledge </a:t>
            </a:r>
            <a:r>
              <a:rPr lang="en-US" dirty="0" smtClean="0"/>
              <a:t>required</a:t>
            </a:r>
          </a:p>
          <a:p>
            <a:r>
              <a:rPr lang="en-US" dirty="0"/>
              <a:t>Comparison to OOTB feature and tagging for documentation and maintenance</a:t>
            </a:r>
          </a:p>
          <a:p>
            <a:endParaRPr lang="en-US" dirty="0"/>
          </a:p>
        </p:txBody>
      </p:sp>
      <p:sp>
        <p:nvSpPr>
          <p:cNvPr id="8" name="Content Placeholder 7"/>
          <p:cNvSpPr>
            <a:spLocks noGrp="1"/>
          </p:cNvSpPr>
          <p:nvPr>
            <p:ph sz="half" idx="2"/>
          </p:nvPr>
        </p:nvSpPr>
        <p:spPr>
          <a:xfrm>
            <a:off x="4427035" y="2205038"/>
            <a:ext cx="3229804" cy="2357437"/>
          </a:xfrm>
        </p:spPr>
        <p:txBody>
          <a:bodyPr/>
          <a:lstStyle/>
          <a:p>
            <a:r>
              <a:rPr lang="en-US" dirty="0" smtClean="0"/>
              <a:t>Adopt vs adapt!</a:t>
            </a:r>
          </a:p>
          <a:p>
            <a:pPr lvl="1"/>
            <a:r>
              <a:rPr lang="en-US" dirty="0"/>
              <a:t>If you adopt you start utilizing the </a:t>
            </a:r>
            <a:r>
              <a:rPr lang="en-US" dirty="0" smtClean="0"/>
              <a:t>value </a:t>
            </a:r>
            <a:r>
              <a:rPr lang="en-US" dirty="0"/>
              <a:t>sooner, faster ROI</a:t>
            </a:r>
          </a:p>
          <a:p>
            <a:pPr lvl="1"/>
            <a:r>
              <a:rPr lang="en-US" dirty="0"/>
              <a:t>If you adapt you lose </a:t>
            </a:r>
            <a:r>
              <a:rPr lang="en-US" dirty="0" smtClean="0"/>
              <a:t>agility</a:t>
            </a:r>
          </a:p>
          <a:p>
            <a:r>
              <a:rPr lang="en-US" dirty="0" smtClean="0"/>
              <a:t>Not </a:t>
            </a:r>
            <a:r>
              <a:rPr lang="en-US" dirty="0"/>
              <a:t>starting from a blank slate for IT service </a:t>
            </a:r>
            <a:r>
              <a:rPr lang="en-US" dirty="0" smtClean="0"/>
              <a:t>management</a:t>
            </a:r>
          </a:p>
          <a:p>
            <a:pPr lvl="1"/>
            <a:r>
              <a:rPr lang="en-US" dirty="0" smtClean="0"/>
              <a:t>Included many common configurations</a:t>
            </a:r>
          </a:p>
          <a:p>
            <a:r>
              <a:rPr lang="en-US" b="1" dirty="0" smtClean="0"/>
              <a:t>New codeless applications with a few clicks</a:t>
            </a:r>
          </a:p>
          <a:p>
            <a:endParaRPr lang="en-US" dirty="0"/>
          </a:p>
        </p:txBody>
      </p:sp>
      <p:sp>
        <p:nvSpPr>
          <p:cNvPr id="9" name="Content Placeholder 8"/>
          <p:cNvSpPr>
            <a:spLocks noGrp="1"/>
          </p:cNvSpPr>
          <p:nvPr>
            <p:ph sz="half" idx="10"/>
          </p:nvPr>
        </p:nvSpPr>
        <p:spPr>
          <a:xfrm>
            <a:off x="7868712" y="2205038"/>
            <a:ext cx="3367536" cy="2357437"/>
          </a:xfrm>
        </p:spPr>
        <p:txBody>
          <a:bodyPr/>
          <a:lstStyle/>
          <a:p>
            <a:r>
              <a:rPr lang="en-US" dirty="0" smtClean="0"/>
              <a:t>It’s </a:t>
            </a:r>
            <a:r>
              <a:rPr lang="en-US" dirty="0"/>
              <a:t>extensible</a:t>
            </a:r>
          </a:p>
          <a:p>
            <a:pPr lvl="1"/>
            <a:r>
              <a:rPr lang="en-US" b="1" dirty="0"/>
              <a:t>Business rules</a:t>
            </a:r>
          </a:p>
          <a:p>
            <a:pPr lvl="1"/>
            <a:r>
              <a:rPr lang="en-US" b="1" dirty="0"/>
              <a:t>Studio</a:t>
            </a:r>
          </a:p>
          <a:p>
            <a:pPr lvl="1"/>
            <a:r>
              <a:rPr lang="en-US" b="1" dirty="0" smtClean="0"/>
              <a:t>API</a:t>
            </a:r>
          </a:p>
          <a:p>
            <a:r>
              <a:rPr lang="en-US" b="1" dirty="0" smtClean="0"/>
              <a:t>Forward and backward compatible by default</a:t>
            </a:r>
          </a:p>
          <a:p>
            <a:r>
              <a:rPr lang="en-US" dirty="0"/>
              <a:t>See crawl-walk-run examples in </a:t>
            </a:r>
            <a:r>
              <a:rPr lang="en-US" dirty="0">
                <a:hlinkClick r:id="rId2"/>
              </a:rPr>
              <a:t>PF BP sessions</a:t>
            </a:r>
            <a:endParaRPr lang="en-US" dirty="0"/>
          </a:p>
          <a:p>
            <a:pPr lvl="1"/>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solidFill>
                  <a:srgbClr val="FFFFFF">
                    <a:lumMod val="75000"/>
                  </a:srgbClr>
                </a:solidFill>
              </a:rPr>
              <a:pPr/>
              <a:t>18</a:t>
            </a:fld>
            <a:endParaRPr lang="en-US" dirty="0">
              <a:solidFill>
                <a:srgbClr val="FFFFFF">
                  <a:lumMod val="75000"/>
                </a:srgbClr>
              </a:solidFill>
            </a:endParaRPr>
          </a:p>
        </p:txBody>
      </p:sp>
      <p:sp>
        <p:nvSpPr>
          <p:cNvPr id="2" name="Text Placeholder 1"/>
          <p:cNvSpPr>
            <a:spLocks noGrp="1"/>
          </p:cNvSpPr>
          <p:nvPr>
            <p:ph type="body" idx="11"/>
          </p:nvPr>
        </p:nvSpPr>
        <p:spPr/>
        <p:txBody>
          <a:bodyPr/>
          <a:lstStyle/>
          <a:p>
            <a:r>
              <a:rPr lang="en-US" dirty="0" smtClean="0"/>
              <a:t>Codeless configuration </a:t>
            </a:r>
            <a:endParaRPr lang="en-GB" dirty="0"/>
          </a:p>
        </p:txBody>
      </p:sp>
      <p:sp>
        <p:nvSpPr>
          <p:cNvPr id="4" name="Text Placeholder 3"/>
          <p:cNvSpPr>
            <a:spLocks noGrp="1"/>
          </p:cNvSpPr>
          <p:nvPr>
            <p:ph type="body" idx="12"/>
          </p:nvPr>
        </p:nvSpPr>
        <p:spPr/>
        <p:txBody>
          <a:bodyPr/>
          <a:lstStyle/>
          <a:p>
            <a:r>
              <a:rPr lang="en-US" dirty="0" smtClean="0"/>
              <a:t>OOTB best practices</a:t>
            </a:r>
            <a:endParaRPr lang="en-GB" dirty="0"/>
          </a:p>
        </p:txBody>
      </p:sp>
      <p:sp>
        <p:nvSpPr>
          <p:cNvPr id="5" name="Text Placeholder 4"/>
          <p:cNvSpPr>
            <a:spLocks noGrp="1"/>
          </p:cNvSpPr>
          <p:nvPr>
            <p:ph type="body" idx="13"/>
          </p:nvPr>
        </p:nvSpPr>
        <p:spPr/>
        <p:txBody>
          <a:bodyPr/>
          <a:lstStyle/>
          <a:p>
            <a:r>
              <a:rPr lang="en-US" dirty="0" smtClean="0"/>
              <a:t>Extensible and powerful</a:t>
            </a:r>
            <a:endParaRPr lang="en-GB" dirty="0"/>
          </a:p>
        </p:txBody>
      </p:sp>
      <p:sp>
        <p:nvSpPr>
          <p:cNvPr id="6" name="Title 5"/>
          <p:cNvSpPr>
            <a:spLocks noGrp="1"/>
          </p:cNvSpPr>
          <p:nvPr>
            <p:ph type="title"/>
          </p:nvPr>
        </p:nvSpPr>
        <p:spPr/>
        <p:txBody>
          <a:bodyPr/>
          <a:lstStyle/>
          <a:p>
            <a:r>
              <a:rPr lang="en-US" dirty="0" smtClean="0"/>
              <a:t>Entirely Codeless Configuration</a:t>
            </a:r>
            <a:endParaRPr lang="en-GB" dirty="0"/>
          </a:p>
        </p:txBody>
      </p:sp>
      <p:cxnSp>
        <p:nvCxnSpPr>
          <p:cNvPr id="10" name="Straight Connector 9"/>
          <p:cNvCxnSpPr/>
          <p:nvPr/>
        </p:nvCxnSpPr>
        <p:spPr>
          <a:xfrm>
            <a:off x="944563" y="2197985"/>
            <a:ext cx="3270598" cy="743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68712" y="2197985"/>
            <a:ext cx="3270598" cy="743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06637" y="2197985"/>
            <a:ext cx="3270598" cy="743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Shape 2185"/>
          <p:cNvSpPr/>
          <p:nvPr/>
        </p:nvSpPr>
        <p:spPr>
          <a:xfrm>
            <a:off x="944563" y="5368066"/>
            <a:ext cx="3049003" cy="481670"/>
          </a:xfrm>
          <a:prstGeom prst="chevron">
            <a:avLst>
              <a:gd name="adj" fmla="val 50000"/>
            </a:avLst>
          </a:prstGeom>
          <a:solidFill>
            <a:schemeClr val="accent2"/>
          </a:solidFill>
          <a:ln w="12700" cap="flat">
            <a:noFill/>
            <a:miter lim="400000"/>
          </a:ln>
          <a:effectLst/>
        </p:spPr>
        <p:txBody>
          <a:bodyPr wrap="square" lIns="45719" tIns="45719" rIns="45719" bIns="45719" numCol="1" anchor="ctr">
            <a:noAutofit/>
          </a:bodyPr>
          <a:lstStyle/>
          <a:p>
            <a:pPr algn="ctr" defTabSz="533400">
              <a:lnSpc>
                <a:spcPct val="90000"/>
              </a:lnSpc>
              <a:spcBef>
                <a:spcPts val="700"/>
              </a:spcBef>
              <a:defRPr sz="1200">
                <a:solidFill>
                  <a:srgbClr val="FFFFFF"/>
                </a:solidFill>
              </a:defRPr>
            </a:pPr>
            <a:r>
              <a:rPr lang="en-US" sz="1600" b="1" dirty="0">
                <a:solidFill>
                  <a:srgbClr val="FFFFFF"/>
                </a:solidFill>
              </a:rPr>
              <a:t>Faster time-to-value</a:t>
            </a:r>
            <a:endParaRPr sz="1600" b="1" dirty="0">
              <a:solidFill>
                <a:srgbClr val="FFFFFF"/>
              </a:solidFill>
            </a:endParaRPr>
          </a:p>
        </p:txBody>
      </p:sp>
      <p:sp>
        <p:nvSpPr>
          <p:cNvPr id="21" name="Shape 2188"/>
          <p:cNvSpPr/>
          <p:nvPr/>
        </p:nvSpPr>
        <p:spPr>
          <a:xfrm>
            <a:off x="4427035" y="5368066"/>
            <a:ext cx="3049004" cy="481670"/>
          </a:xfrm>
          <a:prstGeom prst="chevron">
            <a:avLst>
              <a:gd name="adj" fmla="val 50000"/>
            </a:avLst>
          </a:prstGeom>
          <a:solidFill>
            <a:schemeClr val="accent2"/>
          </a:solidFill>
          <a:ln w="12700" cap="flat">
            <a:noFill/>
            <a:miter lim="400000"/>
          </a:ln>
          <a:effectLst/>
        </p:spPr>
        <p:txBody>
          <a:bodyPr wrap="square" lIns="45719" tIns="45719" rIns="45719" bIns="45719" numCol="1" anchor="ctr">
            <a:noAutofit/>
          </a:bodyPr>
          <a:lstStyle/>
          <a:p>
            <a:pPr algn="ctr" defTabSz="533400">
              <a:lnSpc>
                <a:spcPct val="90000"/>
              </a:lnSpc>
              <a:spcBef>
                <a:spcPts val="700"/>
              </a:spcBef>
              <a:defRPr sz="1200">
                <a:solidFill>
                  <a:srgbClr val="FFFFFF"/>
                </a:solidFill>
              </a:defRPr>
            </a:pPr>
            <a:r>
              <a:rPr lang="en-US" sz="1600" b="1" dirty="0">
                <a:solidFill>
                  <a:srgbClr val="FFFFFF"/>
                </a:solidFill>
              </a:rPr>
              <a:t>Lower TCO</a:t>
            </a:r>
            <a:endParaRPr sz="1600" b="1" dirty="0">
              <a:solidFill>
                <a:srgbClr val="FFFFFF"/>
              </a:solidFill>
            </a:endParaRPr>
          </a:p>
        </p:txBody>
      </p:sp>
      <p:sp>
        <p:nvSpPr>
          <p:cNvPr id="23" name="Shape 2188"/>
          <p:cNvSpPr/>
          <p:nvPr/>
        </p:nvSpPr>
        <p:spPr>
          <a:xfrm>
            <a:off x="7868712" y="5368066"/>
            <a:ext cx="3049004" cy="481670"/>
          </a:xfrm>
          <a:prstGeom prst="chevron">
            <a:avLst>
              <a:gd name="adj" fmla="val 50000"/>
            </a:avLst>
          </a:prstGeom>
          <a:solidFill>
            <a:schemeClr val="accent2"/>
          </a:solidFill>
          <a:ln w="12700" cap="flat">
            <a:noFill/>
            <a:miter lim="400000"/>
          </a:ln>
          <a:effectLst/>
        </p:spPr>
        <p:txBody>
          <a:bodyPr wrap="square" lIns="45719" tIns="45719" rIns="45719" bIns="45719" numCol="1" anchor="ctr">
            <a:noAutofit/>
          </a:bodyPr>
          <a:lstStyle/>
          <a:p>
            <a:pPr algn="ctr" defTabSz="533400">
              <a:lnSpc>
                <a:spcPct val="90000"/>
              </a:lnSpc>
              <a:spcBef>
                <a:spcPts val="700"/>
              </a:spcBef>
              <a:defRPr sz="1200">
                <a:solidFill>
                  <a:srgbClr val="FFFFFF"/>
                </a:solidFill>
              </a:defRPr>
            </a:pPr>
            <a:r>
              <a:rPr lang="en-US" sz="1600" b="1" dirty="0">
                <a:solidFill>
                  <a:srgbClr val="FFFFFF"/>
                </a:solidFill>
              </a:rPr>
              <a:t>Risk-free and easy to extend</a:t>
            </a:r>
            <a:endParaRPr sz="1600" b="1" dirty="0">
              <a:solidFill>
                <a:srgbClr val="FFFFFF"/>
              </a:solidFill>
            </a:endParaRPr>
          </a:p>
        </p:txBody>
      </p:sp>
      <p:sp>
        <p:nvSpPr>
          <p:cNvPr id="24" name="Text Placeholder 9"/>
          <p:cNvSpPr txBox="1">
            <a:spLocks/>
          </p:cNvSpPr>
          <p:nvPr/>
        </p:nvSpPr>
        <p:spPr>
          <a:xfrm>
            <a:off x="950976" y="1087119"/>
            <a:ext cx="10307575"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smtClean="0">
                <a:solidFill>
                  <a:srgbClr val="000000"/>
                </a:solidFill>
              </a:rPr>
              <a:t>It’s all about TTV and TCO</a:t>
            </a:r>
          </a:p>
        </p:txBody>
      </p:sp>
      <p:sp>
        <p:nvSpPr>
          <p:cNvPr id="19" name="Wave 18"/>
          <p:cNvSpPr/>
          <p:nvPr/>
        </p:nvSpPr>
        <p:spPr>
          <a:xfrm>
            <a:off x="7021792" y="498753"/>
            <a:ext cx="4293008" cy="554182"/>
          </a:xfrm>
          <a:prstGeom prst="wav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FFFFFF"/>
                </a:solidFill>
              </a:rPr>
              <a:t>Message to: ITSM, evaluation team</a:t>
            </a:r>
          </a:p>
        </p:txBody>
      </p:sp>
    </p:spTree>
    <p:extLst>
      <p:ext uri="{BB962C8B-B14F-4D97-AF65-F5344CB8AC3E}">
        <p14:creationId xmlns:p14="http://schemas.microsoft.com/office/powerpoint/2010/main" val="74919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29349" y="5102222"/>
            <a:ext cx="5022291" cy="1250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smtClean="0">
                <a:solidFill>
                  <a:srgbClr val="FFFFFF"/>
                </a:solidFill>
              </a:rPr>
              <a:t>By 2025, 40% of software currently priced per-user is expected to transition to other pricing models, such as unlimited users or tiered pricing based on consumption – according to Gartner</a:t>
            </a:r>
            <a:endParaRPr lang="en-US" dirty="0">
              <a:solidFill>
                <a:srgbClr val="FFFFFF"/>
              </a:solidFill>
            </a:endParaRPr>
          </a:p>
        </p:txBody>
      </p:sp>
      <p:sp>
        <p:nvSpPr>
          <p:cNvPr id="6" name="Text Placeholder 5"/>
          <p:cNvSpPr>
            <a:spLocks noGrp="1"/>
          </p:cNvSpPr>
          <p:nvPr>
            <p:ph type="body" idx="1"/>
          </p:nvPr>
        </p:nvSpPr>
        <p:spPr/>
        <p:txBody>
          <a:bodyPr>
            <a:noAutofit/>
          </a:bodyPr>
          <a:lstStyle/>
          <a:p>
            <a:r>
              <a:rPr lang="en-US" dirty="0"/>
              <a:t>Deployment </a:t>
            </a:r>
            <a:r>
              <a:rPr lang="en-US" dirty="0" smtClean="0"/>
              <a:t>model (where, how)</a:t>
            </a:r>
            <a:endParaRPr lang="en-US" dirty="0"/>
          </a:p>
        </p:txBody>
      </p:sp>
      <p:sp>
        <p:nvSpPr>
          <p:cNvPr id="18" name="Content Placeholder 17"/>
          <p:cNvSpPr>
            <a:spLocks noGrp="1"/>
          </p:cNvSpPr>
          <p:nvPr>
            <p:ph sz="half" idx="2"/>
          </p:nvPr>
        </p:nvSpPr>
        <p:spPr>
          <a:xfrm>
            <a:off x="950976" y="2224406"/>
            <a:ext cx="5029200" cy="1918970"/>
          </a:xfrm>
        </p:spPr>
        <p:txBody>
          <a:bodyPr/>
          <a:lstStyle/>
          <a:p>
            <a:r>
              <a:rPr lang="en-US" dirty="0"/>
              <a:t>Customer </a:t>
            </a:r>
            <a:r>
              <a:rPr lang="en-US" dirty="0" err="1"/>
              <a:t>on-premise</a:t>
            </a:r>
            <a:endParaRPr lang="en-US" dirty="0"/>
          </a:p>
          <a:p>
            <a:r>
              <a:rPr lang="en-US" dirty="0"/>
              <a:t>SP private cloud = SaaS</a:t>
            </a:r>
          </a:p>
          <a:p>
            <a:r>
              <a:rPr lang="en-US" dirty="0"/>
              <a:t>Public cloud (AWS, Azure)</a:t>
            </a:r>
          </a:p>
          <a:p>
            <a:r>
              <a:rPr lang="en-US" b="1" dirty="0"/>
              <a:t>Switch </a:t>
            </a:r>
            <a:r>
              <a:rPr lang="en-US" b="1" dirty="0" smtClean="0"/>
              <a:t>hosting as </a:t>
            </a:r>
            <a:r>
              <a:rPr lang="en-US" b="1" dirty="0"/>
              <a:t>business conditions change </a:t>
            </a:r>
          </a:p>
          <a:p>
            <a:endParaRPr lang="en-GB" dirty="0"/>
          </a:p>
        </p:txBody>
      </p:sp>
      <p:sp>
        <p:nvSpPr>
          <p:cNvPr id="8" name="Text Placeholder 7"/>
          <p:cNvSpPr>
            <a:spLocks noGrp="1"/>
          </p:cNvSpPr>
          <p:nvPr>
            <p:ph type="body" sz="quarter" idx="3"/>
          </p:nvPr>
        </p:nvSpPr>
        <p:spPr/>
        <p:txBody>
          <a:bodyPr>
            <a:noAutofit/>
          </a:bodyPr>
          <a:lstStyle/>
          <a:p>
            <a:r>
              <a:rPr lang="en-US" dirty="0"/>
              <a:t>License </a:t>
            </a:r>
            <a:r>
              <a:rPr lang="en-US" dirty="0" smtClean="0"/>
              <a:t>model (simplicity, reuse, concurrent) </a:t>
            </a:r>
            <a:endParaRPr lang="en-US" dirty="0"/>
          </a:p>
        </p:txBody>
      </p:sp>
      <p:sp>
        <p:nvSpPr>
          <p:cNvPr id="19" name="Content Placeholder 18"/>
          <p:cNvSpPr>
            <a:spLocks noGrp="1"/>
          </p:cNvSpPr>
          <p:nvPr>
            <p:ph sz="quarter" idx="4"/>
          </p:nvPr>
        </p:nvSpPr>
        <p:spPr>
          <a:xfrm>
            <a:off x="6222441" y="2224406"/>
            <a:ext cx="5178984" cy="2915600"/>
          </a:xfrm>
        </p:spPr>
        <p:txBody>
          <a:bodyPr/>
          <a:lstStyle/>
          <a:p>
            <a:r>
              <a:rPr lang="en-US" dirty="0"/>
              <a:t>Perpetual</a:t>
            </a:r>
          </a:p>
          <a:p>
            <a:r>
              <a:rPr lang="en-US" dirty="0"/>
              <a:t>Term – value </a:t>
            </a:r>
            <a:r>
              <a:rPr lang="en-US" dirty="0" smtClean="0"/>
              <a:t>ad </a:t>
            </a:r>
            <a:r>
              <a:rPr lang="en-US" dirty="0"/>
              <a:t>SaaS pricing independent of where deployed</a:t>
            </a:r>
          </a:p>
          <a:p>
            <a:r>
              <a:rPr lang="en-US" dirty="0"/>
              <a:t>MSP – for partners to provide all in one service</a:t>
            </a:r>
          </a:p>
          <a:p>
            <a:r>
              <a:rPr lang="en-US" dirty="0"/>
              <a:t>Named </a:t>
            </a:r>
            <a:r>
              <a:rPr lang="en-US" u="sng" dirty="0"/>
              <a:t>and concurrent</a:t>
            </a:r>
          </a:p>
          <a:p>
            <a:r>
              <a:rPr lang="en-US" dirty="0"/>
              <a:t>SMA Suite license applies to SMA-SM or </a:t>
            </a:r>
            <a:r>
              <a:rPr lang="en-US" dirty="0" smtClean="0"/>
              <a:t>SMAX</a:t>
            </a:r>
            <a:endParaRPr lang="en-US" dirty="0"/>
          </a:p>
        </p:txBody>
      </p:sp>
      <p:sp>
        <p:nvSpPr>
          <p:cNvPr id="3" name="Slide Number Placeholder 2"/>
          <p:cNvSpPr>
            <a:spLocks noGrp="1"/>
          </p:cNvSpPr>
          <p:nvPr>
            <p:ph type="sldNum" sz="quarter" idx="10"/>
          </p:nvPr>
        </p:nvSpPr>
        <p:spPr/>
        <p:txBody>
          <a:bodyPr/>
          <a:lstStyle/>
          <a:p>
            <a:fld id="{0FB999A9-77CE-4AD1-9911-24A29F08BC34}" type="slidenum">
              <a:rPr lang="en-US" smtClean="0">
                <a:solidFill>
                  <a:srgbClr val="FFFFFF">
                    <a:lumMod val="75000"/>
                  </a:srgbClr>
                </a:solidFill>
              </a:rPr>
              <a:pPr/>
              <a:t>19</a:t>
            </a:fld>
            <a:endParaRPr lang="en-US" dirty="0">
              <a:solidFill>
                <a:srgbClr val="FFFFFF">
                  <a:lumMod val="75000"/>
                </a:srgbClr>
              </a:solidFill>
            </a:endParaRPr>
          </a:p>
        </p:txBody>
      </p:sp>
      <p:sp>
        <p:nvSpPr>
          <p:cNvPr id="5" name="Title 4"/>
          <p:cNvSpPr>
            <a:spLocks noGrp="1"/>
          </p:cNvSpPr>
          <p:nvPr>
            <p:ph type="title"/>
          </p:nvPr>
        </p:nvSpPr>
        <p:spPr/>
        <p:txBody>
          <a:bodyPr/>
          <a:lstStyle/>
          <a:p>
            <a:r>
              <a:rPr lang="en-US" dirty="0"/>
              <a:t>Deployment </a:t>
            </a:r>
            <a:r>
              <a:rPr lang="en-US" dirty="0" smtClean="0"/>
              <a:t>Flexibility</a:t>
            </a:r>
            <a:endParaRPr lang="en-GB" dirty="0"/>
          </a:p>
        </p:txBody>
      </p:sp>
      <p:cxnSp>
        <p:nvCxnSpPr>
          <p:cNvPr id="9" name="Straight Connector 8"/>
          <p:cNvCxnSpPr/>
          <p:nvPr/>
        </p:nvCxnSpPr>
        <p:spPr>
          <a:xfrm>
            <a:off x="944563" y="2205038"/>
            <a:ext cx="503561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9350" y="2205038"/>
            <a:ext cx="50356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50975" y="5133974"/>
            <a:ext cx="5022291" cy="1250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FFFFFF"/>
                </a:solidFill>
              </a:rPr>
              <a:t>V</a:t>
            </a:r>
            <a:r>
              <a:rPr lang="en-US" dirty="0" smtClean="0">
                <a:solidFill>
                  <a:srgbClr val="FFFFFF"/>
                </a:solidFill>
              </a:rPr>
              <a:t>alidating the importance of choice:</a:t>
            </a:r>
          </a:p>
          <a:p>
            <a:pPr algn="ctr" defTabSz="914377"/>
            <a:r>
              <a:rPr lang="en-US" dirty="0" err="1" smtClean="0">
                <a:solidFill>
                  <a:srgbClr val="FFFFFF"/>
                </a:solidFill>
              </a:rPr>
              <a:t>SocGen</a:t>
            </a:r>
            <a:r>
              <a:rPr lang="en-US" dirty="0" smtClean="0">
                <a:solidFill>
                  <a:srgbClr val="FFFFFF"/>
                </a:solidFill>
              </a:rPr>
              <a:t>: on-prem; Decathlon: own AWS; Schlumberger: Azure. </a:t>
            </a:r>
          </a:p>
          <a:p>
            <a:pPr algn="ctr" defTabSz="914377"/>
            <a:r>
              <a:rPr lang="en-US" dirty="0" smtClean="0">
                <a:solidFill>
                  <a:srgbClr val="FFFFFF"/>
                </a:solidFill>
              </a:rPr>
              <a:t>PSCU, Oslo </a:t>
            </a:r>
            <a:r>
              <a:rPr lang="en-US" dirty="0" err="1" smtClean="0">
                <a:solidFill>
                  <a:srgbClr val="FFFFFF"/>
                </a:solidFill>
              </a:rPr>
              <a:t>Komune</a:t>
            </a:r>
            <a:r>
              <a:rPr lang="en-US" dirty="0" smtClean="0">
                <a:solidFill>
                  <a:srgbClr val="FFFFFF"/>
                </a:solidFill>
              </a:rPr>
              <a:t>, JHI: SaaS</a:t>
            </a:r>
            <a:endParaRPr lang="en-US" dirty="0">
              <a:solidFill>
                <a:srgbClr val="FFFFFF"/>
              </a:solidFill>
            </a:endParaRPr>
          </a:p>
        </p:txBody>
      </p:sp>
      <p:sp>
        <p:nvSpPr>
          <p:cNvPr id="12" name="Text Placeholder 9"/>
          <p:cNvSpPr txBox="1">
            <a:spLocks/>
          </p:cNvSpPr>
          <p:nvPr/>
        </p:nvSpPr>
        <p:spPr>
          <a:xfrm>
            <a:off x="950976" y="1087119"/>
            <a:ext cx="10307575"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smtClean="0">
                <a:solidFill>
                  <a:srgbClr val="000000"/>
                </a:solidFill>
              </a:rPr>
              <a:t>Run anywhere and operate easily</a:t>
            </a:r>
            <a:endParaRPr lang="en-US" dirty="0">
              <a:solidFill>
                <a:srgbClr val="000000"/>
              </a:solidFill>
            </a:endParaRPr>
          </a:p>
        </p:txBody>
      </p:sp>
      <p:sp>
        <p:nvSpPr>
          <p:cNvPr id="4" name="Wave 3"/>
          <p:cNvSpPr/>
          <p:nvPr/>
        </p:nvSpPr>
        <p:spPr>
          <a:xfrm>
            <a:off x="5296685" y="472243"/>
            <a:ext cx="4872551" cy="554182"/>
          </a:xfrm>
          <a:prstGeom prst="wav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a:solidFill>
                  <a:srgbClr val="FFFFFF"/>
                </a:solidFill>
              </a:rPr>
              <a:t>Message to: CIO, enterprise architecture team</a:t>
            </a:r>
          </a:p>
        </p:txBody>
      </p:sp>
    </p:spTree>
    <p:extLst>
      <p:ext uri="{BB962C8B-B14F-4D97-AF65-F5344CB8AC3E}">
        <p14:creationId xmlns:p14="http://schemas.microsoft.com/office/powerpoint/2010/main" val="25059812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838" y="404500"/>
            <a:ext cx="10074460" cy="1801490"/>
          </a:xfrm>
        </p:spPr>
        <p:txBody>
          <a:bodyPr>
            <a:normAutofit/>
          </a:bodyPr>
          <a:lstStyle/>
          <a:p>
            <a:r>
              <a:rPr lang="en-US" sz="3600" dirty="0" smtClean="0"/>
              <a:t>Understand competitors and how to win</a:t>
            </a:r>
            <a:endParaRPr lang="en-US" sz="3600" dirty="0"/>
          </a:p>
        </p:txBody>
      </p:sp>
      <p:sp>
        <p:nvSpPr>
          <p:cNvPr id="3" name="Text Placeholder 2"/>
          <p:cNvSpPr>
            <a:spLocks noGrp="1"/>
          </p:cNvSpPr>
          <p:nvPr>
            <p:ph type="body" sz="quarter" idx="1"/>
          </p:nvPr>
        </p:nvSpPr>
        <p:spPr>
          <a:xfrm>
            <a:off x="966903" y="2386972"/>
            <a:ext cx="10386897" cy="2624866"/>
          </a:xfrm>
        </p:spPr>
        <p:txBody>
          <a:bodyPr>
            <a:normAutofit/>
          </a:bodyPr>
          <a:lstStyle/>
          <a:p>
            <a:pPr marL="457200" indent="-457200">
              <a:buFont typeface="Wingdings" panose="05000000000000000000" pitchFamily="2" charset="2"/>
              <a:buChar char="§"/>
            </a:pPr>
            <a:r>
              <a:rPr lang="en-US" dirty="0" smtClean="0"/>
              <a:t>Analyst assessment of Strengths </a:t>
            </a:r>
            <a:r>
              <a:rPr lang="en-US" dirty="0" smtClean="0"/>
              <a:t>and </a:t>
            </a:r>
            <a:r>
              <a:rPr lang="en-US" dirty="0"/>
              <a:t>W</a:t>
            </a:r>
            <a:r>
              <a:rPr lang="en-US" dirty="0" smtClean="0"/>
              <a:t>eaknesses for Micro Focus and Competitors</a:t>
            </a:r>
            <a:endParaRPr lang="en-US" dirty="0" smtClean="0"/>
          </a:p>
          <a:p>
            <a:pPr marL="457200" indent="-457200">
              <a:buFont typeface="Wingdings" panose="05000000000000000000" pitchFamily="2" charset="2"/>
              <a:buChar char="§"/>
            </a:pPr>
            <a:r>
              <a:rPr lang="en-US" dirty="0" smtClean="0"/>
              <a:t>SMA </a:t>
            </a:r>
            <a:r>
              <a:rPr lang="en-US" dirty="0" smtClean="0"/>
              <a:t>Differentiators</a:t>
            </a:r>
          </a:p>
          <a:p>
            <a:pPr marL="457200" indent="-457200">
              <a:buFont typeface="Wingdings" panose="05000000000000000000" pitchFamily="2" charset="2"/>
              <a:buChar char="§"/>
            </a:pPr>
            <a:r>
              <a:rPr lang="en-US" dirty="0"/>
              <a:t>Traps to set for our competitors</a:t>
            </a:r>
          </a:p>
          <a:p>
            <a:pPr marL="457200" indent="-457200">
              <a:buFont typeface="Wingdings" panose="05000000000000000000" pitchFamily="2" charset="2"/>
              <a:buChar char="§"/>
            </a:pPr>
            <a:r>
              <a:rPr lang="en-US" dirty="0" smtClean="0"/>
              <a:t>Traps </a:t>
            </a:r>
            <a:r>
              <a:rPr lang="en-US" dirty="0" smtClean="0"/>
              <a:t>they will set and our responses</a:t>
            </a:r>
          </a:p>
          <a:p>
            <a:pPr marL="457200" indent="-457200">
              <a:buFont typeface="Wingdings" panose="05000000000000000000" pitchFamily="2" charset="2"/>
              <a:buChar char="§"/>
            </a:pPr>
            <a:r>
              <a:rPr lang="en-US" dirty="0" smtClean="0"/>
              <a:t>Strategies to win</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solidFill>
                  <a:prstClr val="white"/>
                </a:solidFill>
              </a:rPr>
              <a:pPr/>
              <a:t>2</a:t>
            </a:fld>
            <a:endParaRPr lang="en-US" dirty="0">
              <a:solidFill>
                <a:prstClr val="white"/>
              </a:solidFill>
            </a:endParaRPr>
          </a:p>
        </p:txBody>
      </p:sp>
    </p:spTree>
    <p:extLst>
      <p:ext uri="{BB962C8B-B14F-4D97-AF65-F5344CB8AC3E}">
        <p14:creationId xmlns:p14="http://schemas.microsoft.com/office/powerpoint/2010/main" val="196722786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946785" y="1736726"/>
            <a:ext cx="5275656" cy="417194"/>
          </a:xfrm>
        </p:spPr>
        <p:txBody>
          <a:bodyPr>
            <a:noAutofit/>
          </a:bodyPr>
          <a:lstStyle/>
          <a:p>
            <a:r>
              <a:rPr lang="en-US" dirty="0"/>
              <a:t>S</a:t>
            </a:r>
            <a:r>
              <a:rPr lang="en-US" dirty="0" smtClean="0"/>
              <a:t>hared </a:t>
            </a:r>
            <a:r>
              <a:rPr lang="en-US" dirty="0"/>
              <a:t>services</a:t>
            </a:r>
          </a:p>
        </p:txBody>
      </p:sp>
      <p:sp>
        <p:nvSpPr>
          <p:cNvPr id="8" name="Text Placeholder 7"/>
          <p:cNvSpPr>
            <a:spLocks noGrp="1"/>
          </p:cNvSpPr>
          <p:nvPr>
            <p:ph type="body" sz="quarter" idx="3"/>
          </p:nvPr>
        </p:nvSpPr>
        <p:spPr/>
        <p:txBody>
          <a:bodyPr>
            <a:noAutofit/>
          </a:bodyPr>
          <a:lstStyle/>
          <a:p>
            <a:r>
              <a:rPr lang="en-US" dirty="0"/>
              <a:t>Continuous delivery, seamless updates</a:t>
            </a:r>
          </a:p>
        </p:txBody>
      </p:sp>
      <p:sp>
        <p:nvSpPr>
          <p:cNvPr id="19" name="Content Placeholder 18"/>
          <p:cNvSpPr>
            <a:spLocks noGrp="1"/>
          </p:cNvSpPr>
          <p:nvPr>
            <p:ph sz="quarter" idx="4"/>
          </p:nvPr>
        </p:nvSpPr>
        <p:spPr>
          <a:xfrm>
            <a:off x="6222441" y="2224406"/>
            <a:ext cx="5178984" cy="2915600"/>
          </a:xfrm>
        </p:spPr>
        <p:txBody>
          <a:bodyPr/>
          <a:lstStyle/>
          <a:p>
            <a:r>
              <a:rPr lang="en-US" b="1" dirty="0" smtClean="0"/>
              <a:t>Quarterly releases</a:t>
            </a:r>
            <a:endParaRPr lang="en-US" b="1" dirty="0"/>
          </a:p>
          <a:p>
            <a:pPr lvl="1"/>
            <a:r>
              <a:rPr lang="en-US" dirty="0"/>
              <a:t>Predictable, routine-like deployments and updates </a:t>
            </a:r>
          </a:p>
          <a:p>
            <a:pPr lvl="1"/>
            <a:r>
              <a:rPr lang="en-US" dirty="0"/>
              <a:t>SaaS-like experiences on prem (TTV, seamless)</a:t>
            </a:r>
          </a:p>
          <a:p>
            <a:pPr lvl="1"/>
            <a:r>
              <a:rPr lang="en-US" dirty="0"/>
              <a:t>Easier to consume smaller releases, but can skip</a:t>
            </a:r>
          </a:p>
          <a:p>
            <a:r>
              <a:rPr lang="en-US" b="1" dirty="0"/>
              <a:t>Seamless, rolling update </a:t>
            </a:r>
            <a:r>
              <a:rPr lang="en-US" dirty="0"/>
              <a:t>(as of 2018.05)</a:t>
            </a:r>
          </a:p>
          <a:p>
            <a:pPr lvl="1"/>
            <a:r>
              <a:rPr lang="en-US" dirty="0"/>
              <a:t>In place based on system dependencies </a:t>
            </a:r>
          </a:p>
          <a:p>
            <a:pPr lvl="1"/>
            <a:r>
              <a:rPr lang="en-US" dirty="0"/>
              <a:t>Ensures minimum downtime for components </a:t>
            </a:r>
          </a:p>
        </p:txBody>
      </p:sp>
      <p:sp>
        <p:nvSpPr>
          <p:cNvPr id="3" name="Slide Number Placeholder 2"/>
          <p:cNvSpPr>
            <a:spLocks noGrp="1"/>
          </p:cNvSpPr>
          <p:nvPr>
            <p:ph type="sldNum" sz="quarter" idx="10"/>
          </p:nvPr>
        </p:nvSpPr>
        <p:spPr/>
        <p:txBody>
          <a:bodyPr/>
          <a:lstStyle/>
          <a:p>
            <a:fld id="{0FB999A9-77CE-4AD1-9911-24A29F08BC34}" type="slidenum">
              <a:rPr lang="en-US" smtClean="0">
                <a:solidFill>
                  <a:srgbClr val="FFFFFF">
                    <a:lumMod val="75000"/>
                  </a:srgbClr>
                </a:solidFill>
              </a:rPr>
              <a:pPr/>
              <a:t>20</a:t>
            </a:fld>
            <a:endParaRPr lang="en-US" dirty="0">
              <a:solidFill>
                <a:srgbClr val="FFFFFF">
                  <a:lumMod val="75000"/>
                </a:srgbClr>
              </a:solidFill>
            </a:endParaRPr>
          </a:p>
        </p:txBody>
      </p:sp>
      <p:sp>
        <p:nvSpPr>
          <p:cNvPr id="5" name="Title 4"/>
          <p:cNvSpPr>
            <a:spLocks noGrp="1"/>
          </p:cNvSpPr>
          <p:nvPr>
            <p:ph type="title"/>
          </p:nvPr>
        </p:nvSpPr>
        <p:spPr/>
        <p:txBody>
          <a:bodyPr/>
          <a:lstStyle/>
          <a:p>
            <a:r>
              <a:rPr lang="en-US" dirty="0"/>
              <a:t>ITOM Platform</a:t>
            </a:r>
            <a:endParaRPr lang="en-GB" dirty="0"/>
          </a:p>
        </p:txBody>
      </p:sp>
      <p:cxnSp>
        <p:nvCxnSpPr>
          <p:cNvPr id="9" name="Straight Connector 8"/>
          <p:cNvCxnSpPr/>
          <p:nvPr/>
        </p:nvCxnSpPr>
        <p:spPr>
          <a:xfrm>
            <a:off x="944563" y="2205038"/>
            <a:ext cx="503561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29350" y="2205038"/>
            <a:ext cx="50356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50975" y="5297213"/>
            <a:ext cx="10300666" cy="1087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000" dirty="0" smtClean="0">
                <a:solidFill>
                  <a:srgbClr val="FFFFFF"/>
                </a:solidFill>
              </a:rPr>
              <a:t>SMAX combines three key application areas into a single solution: </a:t>
            </a:r>
          </a:p>
          <a:p>
            <a:pPr algn="ctr" defTabSz="914377"/>
            <a:r>
              <a:rPr lang="en-US" sz="2000" dirty="0" smtClean="0">
                <a:solidFill>
                  <a:srgbClr val="FFFFFF"/>
                </a:solidFill>
              </a:rPr>
              <a:t>IT Service Management (ITSM)	IT Asset Management (ITAM) </a:t>
            </a:r>
            <a:endParaRPr lang="en-US" sz="2000" dirty="0">
              <a:solidFill>
                <a:srgbClr val="FFFFFF"/>
              </a:solidFill>
            </a:endParaRPr>
          </a:p>
          <a:p>
            <a:pPr algn="ctr" defTabSz="914377"/>
            <a:r>
              <a:rPr lang="en-US" sz="2000" dirty="0" smtClean="0">
                <a:solidFill>
                  <a:srgbClr val="FFFFFF"/>
                </a:solidFill>
              </a:rPr>
              <a:t>Enterprise Service Management (ESM)</a:t>
            </a:r>
            <a:endParaRPr lang="en-US" sz="2000" dirty="0">
              <a:solidFill>
                <a:srgbClr val="FFFFFF"/>
              </a:solidFill>
            </a:endParaRPr>
          </a:p>
        </p:txBody>
      </p:sp>
      <p:sp>
        <p:nvSpPr>
          <p:cNvPr id="12" name="Text Placeholder 9"/>
          <p:cNvSpPr txBox="1">
            <a:spLocks/>
          </p:cNvSpPr>
          <p:nvPr/>
        </p:nvSpPr>
        <p:spPr>
          <a:xfrm>
            <a:off x="950976" y="1087119"/>
            <a:ext cx="10307575"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smtClean="0">
                <a:solidFill>
                  <a:srgbClr val="000000"/>
                </a:solidFill>
              </a:rPr>
              <a:t>Portable, Modern, Flexible</a:t>
            </a:r>
            <a:endParaRPr lang="en-US" dirty="0">
              <a:solidFill>
                <a:srgbClr val="000000"/>
              </a:solidFill>
            </a:endParaRPr>
          </a:p>
        </p:txBody>
      </p:sp>
      <p:sp>
        <p:nvSpPr>
          <p:cNvPr id="14" name="Wave 13"/>
          <p:cNvSpPr/>
          <p:nvPr/>
        </p:nvSpPr>
        <p:spPr>
          <a:xfrm>
            <a:off x="3936851" y="462450"/>
            <a:ext cx="4293008" cy="554182"/>
          </a:xfrm>
          <a:prstGeom prst="wav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FFFFFF"/>
                </a:solidFill>
              </a:rPr>
              <a:t>Message to: enterprise architecture team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699" y="2526293"/>
            <a:ext cx="5144656" cy="2241351"/>
          </a:xfrm>
          <a:prstGeom prst="rect">
            <a:avLst/>
          </a:prstGeom>
        </p:spPr>
      </p:pic>
    </p:spTree>
    <p:extLst>
      <p:ext uri="{BB962C8B-B14F-4D97-AF65-F5344CB8AC3E}">
        <p14:creationId xmlns:p14="http://schemas.microsoft.com/office/powerpoint/2010/main" val="2912556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016F8AB-BCEA-4347-8BA6-BE776009BC89}" type="slidenum">
              <a:rPr lang="en-GB" smtClean="0"/>
              <a:pPr/>
              <a:t>21</a:t>
            </a:fld>
            <a:endParaRPr lang="en-GB"/>
          </a:p>
        </p:txBody>
      </p:sp>
      <p:sp>
        <p:nvSpPr>
          <p:cNvPr id="2" name="Title 1"/>
          <p:cNvSpPr>
            <a:spLocks noGrp="1"/>
          </p:cNvSpPr>
          <p:nvPr>
            <p:ph type="title"/>
          </p:nvPr>
        </p:nvSpPr>
        <p:spPr>
          <a:xfrm>
            <a:off x="946786" y="211064"/>
            <a:ext cx="10311765" cy="657844"/>
          </a:xfrm>
        </p:spPr>
        <p:txBody>
          <a:bodyPr/>
          <a:lstStyle/>
          <a:p>
            <a:r>
              <a:rPr lang="en-US" dirty="0" smtClean="0">
                <a:latin typeface="Calibri" panose="020F0502020204030204" pitchFamily="34" charset="0"/>
              </a:rPr>
              <a:t>Traps to set for our competitors</a:t>
            </a:r>
            <a:endParaRPr lang="en-US" dirty="0">
              <a:latin typeface="Calibri" panose="020F0502020204030204" pitchFamily="34" charset="0"/>
            </a:endParaRPr>
          </a:p>
        </p:txBody>
      </p:sp>
      <p:sp>
        <p:nvSpPr>
          <p:cNvPr id="24" name="Text Placeholder 23"/>
          <p:cNvSpPr>
            <a:spLocks noGrp="1"/>
          </p:cNvSpPr>
          <p:nvPr>
            <p:ph type="body" sz="quarter" idx="13"/>
          </p:nvPr>
        </p:nvSpPr>
        <p:spPr>
          <a:xfrm>
            <a:off x="950977" y="868908"/>
            <a:ext cx="10307574" cy="418375"/>
          </a:xfrm>
        </p:spPr>
        <p:txBody>
          <a:bodyPr/>
          <a:lstStyle/>
          <a:p>
            <a:r>
              <a:rPr lang="en-US" dirty="0" smtClean="0"/>
              <a:t>See the battle cards for more information</a:t>
            </a:r>
            <a:endParaRPr lang="en-US" dirty="0"/>
          </a:p>
        </p:txBody>
      </p:sp>
      <p:grpSp>
        <p:nvGrpSpPr>
          <p:cNvPr id="14" name="Group 13"/>
          <p:cNvGrpSpPr/>
          <p:nvPr/>
        </p:nvGrpSpPr>
        <p:grpSpPr>
          <a:xfrm>
            <a:off x="746760" y="1638300"/>
            <a:ext cx="3352800" cy="4328159"/>
            <a:chOff x="746760" y="1638300"/>
            <a:chExt cx="3352800" cy="4328159"/>
          </a:xfrm>
        </p:grpSpPr>
        <p:sp>
          <p:nvSpPr>
            <p:cNvPr id="6" name="Rectangle 5"/>
            <p:cNvSpPr/>
            <p:nvPr/>
          </p:nvSpPr>
          <p:spPr bwMode="ltGray">
            <a:xfrm>
              <a:off x="746760" y="1638300"/>
              <a:ext cx="3352800" cy="4328159"/>
            </a:xfrm>
            <a:prstGeom prst="rect">
              <a:avLst/>
            </a:prstGeom>
            <a:solidFill>
              <a:srgbClr val="FFFFFF"/>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i="1"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p:txBody>
        </p:sp>
        <p:cxnSp>
          <p:nvCxnSpPr>
            <p:cNvPr id="7" name="Straight Connector 6"/>
            <p:cNvCxnSpPr/>
            <p:nvPr/>
          </p:nvCxnSpPr>
          <p:spPr>
            <a:xfrm>
              <a:off x="1093470" y="2628900"/>
              <a:ext cx="265938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srcRect b="29333"/>
            <a:stretch/>
          </p:blipFill>
          <p:spPr>
            <a:xfrm>
              <a:off x="1184910" y="1863744"/>
              <a:ext cx="2476499" cy="539713"/>
            </a:xfrm>
            <a:prstGeom prst="rect">
              <a:avLst/>
            </a:prstGeom>
          </p:spPr>
        </p:pic>
        <p:sp>
          <p:nvSpPr>
            <p:cNvPr id="15" name="TextBox 14"/>
            <p:cNvSpPr txBox="1"/>
            <p:nvPr/>
          </p:nvSpPr>
          <p:spPr>
            <a:xfrm>
              <a:off x="876299" y="2758439"/>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Hidden costs / TCO message is overstated</a:t>
              </a:r>
            </a:p>
          </p:txBody>
        </p:sp>
        <p:sp>
          <p:nvSpPr>
            <p:cNvPr id="16" name="TextBox 15"/>
            <p:cNvSpPr txBox="1"/>
            <p:nvPr/>
          </p:nvSpPr>
          <p:spPr>
            <a:xfrm>
              <a:off x="876299" y="3825237"/>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smtClean="0">
                  <a:solidFill>
                    <a:prstClr val="black"/>
                  </a:solidFill>
                  <a:latin typeface="Calibri"/>
                  <a:sym typeface="Calibri"/>
                </a:rPr>
                <a:t>Old UI and platform is  lacking machine learning and </a:t>
              </a:r>
              <a:r>
                <a:rPr lang="en-US" kern="0" dirty="0" smtClean="0">
                  <a:solidFill>
                    <a:prstClr val="black"/>
                  </a:solidFill>
                  <a:latin typeface="Calibri"/>
                  <a:sym typeface="Calibri"/>
                </a:rPr>
                <a:t>big data</a:t>
              </a:r>
              <a:endParaRPr lang="en-US" kern="0" dirty="0">
                <a:solidFill>
                  <a:prstClr val="black"/>
                </a:solidFill>
                <a:latin typeface="Calibri"/>
                <a:sym typeface="Calibri"/>
              </a:endParaRPr>
            </a:p>
          </p:txBody>
        </p:sp>
        <p:sp>
          <p:nvSpPr>
            <p:cNvPr id="17" name="TextBox 16"/>
            <p:cNvSpPr txBox="1"/>
            <p:nvPr/>
          </p:nvSpPr>
          <p:spPr>
            <a:xfrm>
              <a:off x="876299" y="4892035"/>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
              </a:pPr>
              <a:r>
                <a:rPr lang="en-US" kern="0" dirty="0" smtClean="0">
                  <a:solidFill>
                    <a:prstClr val="black"/>
                  </a:solidFill>
                  <a:latin typeface="Calibri"/>
                  <a:sym typeface="Calibri"/>
                </a:rPr>
                <a:t>Limited deployment options  – mostly SaaS</a:t>
              </a:r>
              <a:endParaRPr lang="en-US" kern="0" dirty="0">
                <a:solidFill>
                  <a:prstClr val="black"/>
                </a:solidFill>
                <a:latin typeface="Calibri"/>
                <a:sym typeface="Calibri"/>
              </a:endParaRPr>
            </a:p>
          </p:txBody>
        </p:sp>
      </p:grpSp>
      <p:grpSp>
        <p:nvGrpSpPr>
          <p:cNvPr id="3" name="Group 2"/>
          <p:cNvGrpSpPr/>
          <p:nvPr/>
        </p:nvGrpSpPr>
        <p:grpSpPr>
          <a:xfrm>
            <a:off x="8383758" y="1661156"/>
            <a:ext cx="3352800" cy="4328159"/>
            <a:chOff x="4450080" y="1638299"/>
            <a:chExt cx="3352800" cy="4328159"/>
          </a:xfrm>
        </p:grpSpPr>
        <p:sp>
          <p:nvSpPr>
            <p:cNvPr id="8" name="Rectangle 7"/>
            <p:cNvSpPr/>
            <p:nvPr/>
          </p:nvSpPr>
          <p:spPr bwMode="ltGray">
            <a:xfrm>
              <a:off x="4450080" y="1638299"/>
              <a:ext cx="3352800" cy="4328159"/>
            </a:xfrm>
            <a:prstGeom prst="rect">
              <a:avLst/>
            </a:prstGeom>
            <a:solidFill>
              <a:srgbClr val="FFFFFF"/>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i="1"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p:txBody>
        </p:sp>
        <p:pic>
          <p:nvPicPr>
            <p:cNvPr id="11" name="Picture 10"/>
            <p:cNvPicPr>
              <a:picLocks noChangeAspect="1"/>
            </p:cNvPicPr>
            <p:nvPr/>
          </p:nvPicPr>
          <p:blipFill>
            <a:blip r:embed="rId4"/>
            <a:stretch>
              <a:fillRect/>
            </a:stretch>
          </p:blipFill>
          <p:spPr>
            <a:xfrm>
              <a:off x="5158633" y="1796142"/>
              <a:ext cx="1871555" cy="764177"/>
            </a:xfrm>
            <a:prstGeom prst="rect">
              <a:avLst/>
            </a:prstGeom>
          </p:spPr>
        </p:pic>
        <p:cxnSp>
          <p:nvCxnSpPr>
            <p:cNvPr id="12" name="Straight Connector 11"/>
            <p:cNvCxnSpPr/>
            <p:nvPr/>
          </p:nvCxnSpPr>
          <p:spPr>
            <a:xfrm>
              <a:off x="4796790" y="2590800"/>
              <a:ext cx="265938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64379" y="2758439"/>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High cost, complexity, TCO and slow time to value</a:t>
              </a:r>
            </a:p>
          </p:txBody>
        </p:sp>
        <p:sp>
          <p:nvSpPr>
            <p:cNvPr id="19" name="TextBox 18"/>
            <p:cNvSpPr txBox="1"/>
            <p:nvPr/>
          </p:nvSpPr>
          <p:spPr>
            <a:xfrm>
              <a:off x="4564379" y="3825237"/>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Lack of big data analytics</a:t>
              </a:r>
            </a:p>
          </p:txBody>
        </p:sp>
        <p:sp>
          <p:nvSpPr>
            <p:cNvPr id="20" name="TextBox 19"/>
            <p:cNvSpPr txBox="1"/>
            <p:nvPr/>
          </p:nvSpPr>
          <p:spPr>
            <a:xfrm>
              <a:off x="4564379" y="4892035"/>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Portfolio overlaps, complex </a:t>
              </a:r>
              <a:r>
                <a:rPr lang="en-US" kern="0" dirty="0" smtClean="0">
                  <a:solidFill>
                    <a:prstClr val="black"/>
                  </a:solidFill>
                  <a:latin typeface="Calibri"/>
                  <a:sym typeface="Calibri"/>
                </a:rPr>
                <a:t>licensing</a:t>
              </a:r>
              <a:endParaRPr lang="en-US" kern="0" dirty="0">
                <a:solidFill>
                  <a:prstClr val="black"/>
                </a:solidFill>
                <a:latin typeface="Calibri"/>
                <a:sym typeface="Calibri"/>
              </a:endParaRPr>
            </a:p>
          </p:txBody>
        </p:sp>
      </p:grpSp>
      <p:grpSp>
        <p:nvGrpSpPr>
          <p:cNvPr id="5" name="Group 4"/>
          <p:cNvGrpSpPr/>
          <p:nvPr/>
        </p:nvGrpSpPr>
        <p:grpSpPr>
          <a:xfrm>
            <a:off x="4565259" y="1661157"/>
            <a:ext cx="3352800" cy="4328159"/>
            <a:chOff x="8058943" y="1638298"/>
            <a:chExt cx="3352800" cy="4328159"/>
          </a:xfrm>
        </p:grpSpPr>
        <p:sp>
          <p:nvSpPr>
            <p:cNvPr id="9" name="Rectangle 8"/>
            <p:cNvSpPr/>
            <p:nvPr/>
          </p:nvSpPr>
          <p:spPr bwMode="ltGray">
            <a:xfrm>
              <a:off x="8058943" y="1638298"/>
              <a:ext cx="3352800" cy="4328159"/>
            </a:xfrm>
            <a:prstGeom prst="rect">
              <a:avLst/>
            </a:prstGeom>
            <a:solidFill>
              <a:srgbClr val="FFFFFF"/>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a:p>
              <a:pPr algn="ctr" hangingPunct="0">
                <a:lnSpc>
                  <a:spcPct val="90000"/>
                </a:lnSpc>
              </a:pPr>
              <a:endParaRPr lang="en-US" sz="2400" i="1" kern="0" dirty="0">
                <a:solidFill>
                  <a:prstClr val="black"/>
                </a:solidFill>
                <a:latin typeface="MetricHPE" panose="020B0503030202060203" pitchFamily="34" charset="0"/>
                <a:sym typeface="Calibri"/>
              </a:endParaRPr>
            </a:p>
            <a:p>
              <a:pPr algn="ctr" hangingPunct="0">
                <a:lnSpc>
                  <a:spcPct val="90000"/>
                </a:lnSpc>
              </a:pPr>
              <a:endParaRPr lang="en-US" sz="2400" kern="0" dirty="0">
                <a:solidFill>
                  <a:prstClr val="black"/>
                </a:solidFill>
                <a:latin typeface="MetricHPE" panose="020B0503030202060203" pitchFamily="34" charset="0"/>
                <a:sym typeface="Calibri"/>
              </a:endParaRPr>
            </a:p>
          </p:txBody>
        </p:sp>
        <p:cxnSp>
          <p:nvCxnSpPr>
            <p:cNvPr id="13" name="Straight Connector 12"/>
            <p:cNvCxnSpPr/>
            <p:nvPr/>
          </p:nvCxnSpPr>
          <p:spPr>
            <a:xfrm>
              <a:off x="8405653" y="2560320"/>
              <a:ext cx="265938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83880" y="2758439"/>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Missing many enterprise requirements</a:t>
              </a:r>
            </a:p>
          </p:txBody>
        </p:sp>
        <p:sp>
          <p:nvSpPr>
            <p:cNvPr id="22" name="TextBox 21"/>
            <p:cNvSpPr txBox="1"/>
            <p:nvPr/>
          </p:nvSpPr>
          <p:spPr>
            <a:xfrm>
              <a:off x="8183880" y="3825237"/>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Lack of ITOM maturity, integrations and big data platform</a:t>
              </a:r>
            </a:p>
          </p:txBody>
        </p:sp>
        <p:sp>
          <p:nvSpPr>
            <p:cNvPr id="23" name="TextBox 22"/>
            <p:cNvSpPr txBox="1"/>
            <p:nvPr/>
          </p:nvSpPr>
          <p:spPr>
            <a:xfrm>
              <a:off x="8183880" y="4892035"/>
              <a:ext cx="3108960" cy="914400"/>
            </a:xfrm>
            <a:prstGeom prst="rect">
              <a:avLst/>
            </a:prstGeom>
            <a:noFill/>
            <a:ln>
              <a:noFill/>
            </a:ln>
          </p:spPr>
          <p:txBody>
            <a:bodyPr wrap="square" lIns="0" tIns="0" rIns="0" bIns="0" rtlCol="0">
              <a:noAutofit/>
            </a:bodyPr>
            <a:lstStyle/>
            <a:p>
              <a:pPr marL="342900" indent="-342900" hangingPunct="0">
                <a:lnSpc>
                  <a:spcPct val="90000"/>
                </a:lnSpc>
                <a:buSzPct val="100000"/>
                <a:buFont typeface="Wingdings" panose="05000000000000000000" pitchFamily="2" charset="2"/>
                <a:buChar char="x"/>
              </a:pPr>
              <a:r>
                <a:rPr lang="en-US" kern="0" dirty="0">
                  <a:solidFill>
                    <a:prstClr val="black"/>
                  </a:solidFill>
                  <a:latin typeface="Calibri"/>
                  <a:sym typeface="Calibri"/>
                </a:rPr>
                <a:t>Weak CMS and CMDB</a:t>
              </a:r>
            </a:p>
          </p:txBody>
        </p:sp>
        <p:pic>
          <p:nvPicPr>
            <p:cNvPr id="25" name="Picture 24"/>
            <p:cNvPicPr>
              <a:picLocks noChangeAspect="1"/>
            </p:cNvPicPr>
            <p:nvPr/>
          </p:nvPicPr>
          <p:blipFill>
            <a:blip r:embed="rId5"/>
            <a:stretch>
              <a:fillRect/>
            </a:stretch>
          </p:blipFill>
          <p:spPr>
            <a:xfrm>
              <a:off x="8752481" y="1727608"/>
              <a:ext cx="1965724" cy="741175"/>
            </a:xfrm>
            <a:prstGeom prst="rect">
              <a:avLst/>
            </a:prstGeom>
          </p:spPr>
        </p:pic>
      </p:grpSp>
    </p:spTree>
    <p:extLst>
      <p:ext uri="{BB962C8B-B14F-4D97-AF65-F5344CB8AC3E}">
        <p14:creationId xmlns:p14="http://schemas.microsoft.com/office/powerpoint/2010/main" val="1029014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157210" y="3813658"/>
            <a:ext cx="4275190" cy="2461473"/>
          </a:xfrm>
          <a:prstGeom prst="rect">
            <a:avLst/>
          </a:prstGeom>
          <a:ln>
            <a:noFill/>
          </a:ln>
          <a:effectLst>
            <a:outerShdw blurRad="292100" dist="139700" dir="2700000" algn="tl" rotWithShape="0">
              <a:srgbClr val="333333">
                <a:alpha val="65000"/>
              </a:srgbClr>
            </a:outerShdw>
          </a:effectLst>
        </p:spPr>
      </p:pic>
      <p:sp>
        <p:nvSpPr>
          <p:cNvPr id="4" name="Content Placeholder 3"/>
          <p:cNvSpPr>
            <a:spLocks noGrp="1"/>
          </p:cNvSpPr>
          <p:nvPr>
            <p:ph sz="half" idx="1"/>
          </p:nvPr>
        </p:nvSpPr>
        <p:spPr>
          <a:xfrm>
            <a:off x="1283311" y="1750757"/>
            <a:ext cx="4819357" cy="3618098"/>
          </a:xfrm>
        </p:spPr>
        <p:txBody>
          <a:bodyPr/>
          <a:lstStyle/>
          <a:p>
            <a:pPr marL="176213" indent="0">
              <a:spcAft>
                <a:spcPts val="3600"/>
              </a:spcAft>
              <a:buNone/>
            </a:pPr>
            <a:r>
              <a:rPr lang="en-US" b="1" dirty="0" smtClean="0">
                <a:solidFill>
                  <a:prstClr val="black"/>
                </a:solidFill>
                <a:latin typeface="Calibri" panose="020F0502020204030204" pitchFamily="34" charset="0"/>
                <a:cs typeface="Arial" panose="020B0604020202020204" pitchFamily="34" charset="0"/>
              </a:rPr>
              <a:t>Breadth and depth of discovery: </a:t>
            </a:r>
            <a:r>
              <a:rPr lang="en-US" dirty="0" smtClean="0">
                <a:solidFill>
                  <a:prstClr val="black"/>
                </a:solidFill>
                <a:latin typeface="Calibri" panose="020F0502020204030204" pitchFamily="34" charset="0"/>
                <a:cs typeface="Arial" panose="020B0604020202020204" pitchFamily="34" charset="0"/>
              </a:rPr>
              <a:t>agent, agent-less or hybrid discovery in one tool</a:t>
            </a:r>
            <a:r>
              <a:rPr lang="en-US" b="1" dirty="0" smtClean="0">
                <a:solidFill>
                  <a:prstClr val="black"/>
                </a:solidFill>
                <a:latin typeface="Calibri" panose="020F0502020204030204" pitchFamily="34" charset="0"/>
                <a:cs typeface="Arial" panose="020B0604020202020204" pitchFamily="34" charset="0"/>
              </a:rPr>
              <a:t/>
            </a:r>
            <a:br>
              <a:rPr lang="en-US" b="1" dirty="0" smtClean="0">
                <a:solidFill>
                  <a:prstClr val="black"/>
                </a:solidFill>
                <a:latin typeface="Calibri" panose="020F0502020204030204" pitchFamily="34" charset="0"/>
                <a:cs typeface="Arial" panose="020B0604020202020204" pitchFamily="34" charset="0"/>
              </a:rPr>
            </a:br>
            <a:r>
              <a:rPr lang="en-US" b="1" dirty="0" smtClean="0">
                <a:solidFill>
                  <a:prstClr val="black"/>
                </a:solidFill>
                <a:latin typeface="Calibri" panose="020F0502020204030204" pitchFamily="34" charset="0"/>
                <a:cs typeface="Arial" panose="020B0604020202020204" pitchFamily="34" charset="0"/>
              </a:rPr>
              <a:t/>
            </a:r>
            <a:br>
              <a:rPr lang="en-US" b="1" dirty="0" smtClean="0">
                <a:solidFill>
                  <a:prstClr val="black"/>
                </a:solidFill>
                <a:latin typeface="Calibri" panose="020F0502020204030204" pitchFamily="34" charset="0"/>
                <a:cs typeface="Arial" panose="020B0604020202020204" pitchFamily="34" charset="0"/>
              </a:rPr>
            </a:br>
            <a:r>
              <a:rPr lang="en-US" b="1" dirty="0" smtClean="0">
                <a:solidFill>
                  <a:prstClr val="black"/>
                </a:solidFill>
                <a:latin typeface="Calibri" panose="020F0502020204030204" pitchFamily="34" charset="0"/>
              </a:rPr>
              <a:t>Multi-cloud discovery </a:t>
            </a:r>
            <a:r>
              <a:rPr lang="en-US" dirty="0" smtClean="0">
                <a:solidFill>
                  <a:prstClr val="black"/>
                </a:solidFill>
                <a:latin typeface="Calibri" panose="020F0502020204030204" pitchFamily="34" charset="0"/>
              </a:rPr>
              <a:t>of private and public cloud</a:t>
            </a:r>
            <a:r>
              <a:rPr lang="en-US" dirty="0">
                <a:solidFill>
                  <a:prstClr val="black"/>
                </a:solidFill>
                <a:latin typeface="Calibri" panose="020F0502020204030204" pitchFamily="34" charset="0"/>
                <a:cs typeface="Arial" panose="020B0604020202020204" pitchFamily="34" charset="0"/>
              </a:rPr>
              <a:t/>
            </a:r>
            <a:br>
              <a:rPr lang="en-US" dirty="0">
                <a:solidFill>
                  <a:prstClr val="black"/>
                </a:solidFill>
                <a:latin typeface="Calibri" panose="020F0502020204030204" pitchFamily="34" charset="0"/>
                <a:cs typeface="Arial" panose="020B0604020202020204" pitchFamily="34" charset="0"/>
              </a:rPr>
            </a:br>
            <a:r>
              <a:rPr lang="en-US" dirty="0" smtClean="0">
                <a:solidFill>
                  <a:prstClr val="black"/>
                </a:solidFill>
                <a:latin typeface="Calibri" panose="020F0502020204030204" pitchFamily="34" charset="0"/>
                <a:cs typeface="Arial" panose="020B0604020202020204" pitchFamily="34" charset="0"/>
              </a:rPr>
              <a:t/>
            </a:r>
            <a:br>
              <a:rPr lang="en-US" dirty="0" smtClean="0">
                <a:solidFill>
                  <a:prstClr val="black"/>
                </a:solidFill>
                <a:latin typeface="Calibri" panose="020F0502020204030204" pitchFamily="34" charset="0"/>
                <a:cs typeface="Arial" panose="020B0604020202020204" pitchFamily="34" charset="0"/>
              </a:rPr>
            </a:br>
            <a:r>
              <a:rPr lang="en-US" b="1" dirty="0" smtClean="0">
                <a:latin typeface="Calibri" panose="020F0502020204030204" pitchFamily="34" charset="0"/>
              </a:rPr>
              <a:t>Automated service modeling</a:t>
            </a:r>
            <a:r>
              <a:rPr lang="en-US" dirty="0">
                <a:latin typeface="Calibri" panose="020F0502020204030204" pitchFamily="34" charset="0"/>
              </a:rPr>
              <a:t> </a:t>
            </a:r>
            <a:r>
              <a:rPr lang="en-US" dirty="0" smtClean="0">
                <a:latin typeface="Calibri" panose="020F0502020204030204" pitchFamily="34" charset="0"/>
              </a:rPr>
              <a:t>for quick modeling of services </a:t>
            </a:r>
            <a:r>
              <a:rPr lang="en-US" kern="0" dirty="0" smtClean="0">
                <a:solidFill>
                  <a:prstClr val="black"/>
                </a:solidFill>
              </a:rPr>
              <a:t/>
            </a:r>
            <a:br>
              <a:rPr lang="en-US" kern="0" dirty="0" smtClean="0">
                <a:solidFill>
                  <a:prstClr val="black"/>
                </a:solidFill>
              </a:rPr>
            </a:br>
            <a:r>
              <a:rPr lang="en-US" b="1" dirty="0" smtClean="0">
                <a:latin typeface="Calibri" panose="020F0502020204030204" pitchFamily="34" charset="0"/>
              </a:rPr>
              <a:t/>
            </a:r>
            <a:br>
              <a:rPr lang="en-US" b="1" dirty="0" smtClean="0">
                <a:latin typeface="Calibri" panose="020F0502020204030204" pitchFamily="34" charset="0"/>
              </a:rPr>
            </a:br>
            <a:r>
              <a:rPr lang="en-US" b="1" dirty="0" smtClean="0">
                <a:latin typeface="Calibri" panose="020F0502020204030204" pitchFamily="34" charset="0"/>
              </a:rPr>
              <a:t>Modern, intuitive UI</a:t>
            </a:r>
            <a:r>
              <a:rPr lang="en-US" b="1" kern="0" dirty="0" smtClean="0">
                <a:solidFill>
                  <a:prstClr val="black"/>
                </a:solidFill>
              </a:rPr>
              <a:t/>
            </a:r>
            <a:br>
              <a:rPr lang="en-US" b="1" kern="0" dirty="0" smtClean="0">
                <a:solidFill>
                  <a:prstClr val="black"/>
                </a:solidFill>
              </a:rPr>
            </a:br>
            <a:r>
              <a:rPr lang="en-US" b="1" kern="0" dirty="0" smtClean="0">
                <a:solidFill>
                  <a:prstClr val="black"/>
                </a:solidFill>
              </a:rPr>
              <a:t/>
            </a:r>
            <a:br>
              <a:rPr lang="en-US" b="1" kern="0" dirty="0" smtClean="0">
                <a:solidFill>
                  <a:prstClr val="black"/>
                </a:solidFill>
              </a:rPr>
            </a:br>
            <a:r>
              <a:rPr lang="en-US" b="1" kern="0" dirty="0" smtClean="0">
                <a:solidFill>
                  <a:prstClr val="black"/>
                </a:solidFill>
              </a:rPr>
              <a:t/>
            </a:r>
            <a:br>
              <a:rPr lang="en-US" b="1" kern="0" dirty="0" smtClean="0">
                <a:solidFill>
                  <a:prstClr val="black"/>
                </a:solidFill>
              </a:rPr>
            </a:br>
            <a:r>
              <a:rPr lang="en-US" b="1" kern="0" dirty="0" smtClean="0">
                <a:solidFill>
                  <a:prstClr val="black"/>
                </a:solidFill>
              </a:rPr>
              <a:t>Smart Software Analytics </a:t>
            </a:r>
            <a:r>
              <a:rPr lang="en-US" kern="0" dirty="0" smtClean="0">
                <a:solidFill>
                  <a:prstClr val="black"/>
                </a:solidFill>
              </a:rPr>
              <a:t>for proactive software license additions</a:t>
            </a:r>
            <a:endParaRPr lang="en-US" kern="0" dirty="0">
              <a:solidFill>
                <a:prstClr val="black"/>
              </a:solidFill>
            </a:endParaRPr>
          </a:p>
        </p:txBody>
      </p:sp>
      <p:sp>
        <p:nvSpPr>
          <p:cNvPr id="3" name="Slide Number Placeholder 2"/>
          <p:cNvSpPr>
            <a:spLocks noGrp="1"/>
          </p:cNvSpPr>
          <p:nvPr>
            <p:ph type="sldNum" sz="quarter" idx="4"/>
          </p:nvPr>
        </p:nvSpPr>
        <p:spPr>
          <a:xfrm>
            <a:off x="53039" y="6489215"/>
            <a:ext cx="365760" cy="274320"/>
          </a:xfrm>
        </p:spPr>
        <p:txBody>
          <a:bodyPr/>
          <a:lstStyle/>
          <a:p>
            <a:fld id="{B016F8AB-BCEA-4347-8BA6-BE776009BC89}" type="slidenum">
              <a:rPr lang="en-US" smtClean="0">
                <a:solidFill>
                  <a:srgbClr val="FFFFFF">
                    <a:lumMod val="75000"/>
                  </a:srgbClr>
                </a:solidFill>
              </a:rPr>
              <a:pPr/>
              <a:t>22</a:t>
            </a:fld>
            <a:endParaRPr lang="en-US" dirty="0">
              <a:solidFill>
                <a:srgbClr val="FFFFFF">
                  <a:lumMod val="75000"/>
                </a:srgbClr>
              </a:solidFill>
            </a:endParaRPr>
          </a:p>
        </p:txBody>
      </p:sp>
      <p:sp>
        <p:nvSpPr>
          <p:cNvPr id="2" name="Title 1"/>
          <p:cNvSpPr>
            <a:spLocks noGrp="1"/>
          </p:cNvSpPr>
          <p:nvPr>
            <p:ph type="title"/>
          </p:nvPr>
        </p:nvSpPr>
        <p:spPr/>
        <p:txBody>
          <a:bodyPr/>
          <a:lstStyle/>
          <a:p>
            <a:r>
              <a:rPr lang="en-US" dirty="0"/>
              <a:t>The </a:t>
            </a:r>
            <a:r>
              <a:rPr lang="en-US" dirty="0" smtClean="0"/>
              <a:t>Micro Focus CMS Advantage</a:t>
            </a:r>
            <a:endParaRPr lang="en-US" dirty="0"/>
          </a:p>
        </p:txBody>
      </p:sp>
      <p:sp>
        <p:nvSpPr>
          <p:cNvPr id="5" name="Text Placeholder 4"/>
          <p:cNvSpPr>
            <a:spLocks noGrp="1"/>
          </p:cNvSpPr>
          <p:nvPr>
            <p:ph type="body" sz="quarter" idx="13"/>
          </p:nvPr>
        </p:nvSpPr>
        <p:spPr/>
        <p:txBody>
          <a:bodyPr/>
          <a:lstStyle/>
          <a:p>
            <a:r>
              <a:rPr lang="en-US" dirty="0" smtClean="0"/>
              <a:t>The highest quality, real-time data supporting IT Ops</a:t>
            </a:r>
            <a:endParaRPr lang="en-US" dirty="0"/>
          </a:p>
        </p:txBody>
      </p:sp>
      <p:cxnSp>
        <p:nvCxnSpPr>
          <p:cNvPr id="13" name="Straight Connector 12"/>
          <p:cNvCxnSpPr/>
          <p:nvPr/>
        </p:nvCxnSpPr>
        <p:spPr>
          <a:xfrm>
            <a:off x="1289884" y="2545709"/>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83311" y="3364128"/>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83311" y="4152631"/>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83311" y="4690981"/>
            <a:ext cx="4500000" cy="0"/>
          </a:xfrm>
          <a:prstGeom prst="line">
            <a:avLst/>
          </a:prstGeom>
          <a:ln w="3175" cmpd="sng">
            <a:solidFill>
              <a:srgbClr val="ADB1B2"/>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stretch>
            <a:fillRect/>
          </a:stretch>
        </p:blipFill>
        <p:spPr>
          <a:xfrm>
            <a:off x="6642827" y="1126710"/>
            <a:ext cx="5303956" cy="2541653"/>
          </a:xfrm>
          <a:prstGeom prst="rect">
            <a:avLst/>
          </a:prstGeom>
          <a:ln>
            <a:noFill/>
          </a:ln>
          <a:effectLst>
            <a:outerShdw blurRad="292100" dist="139700" dir="2700000" algn="tl" rotWithShape="0">
              <a:srgbClr val="333333">
                <a:alpha val="65000"/>
              </a:srgbClr>
            </a:outerShdw>
          </a:effectLst>
        </p:spPr>
      </p:pic>
      <p:grpSp>
        <p:nvGrpSpPr>
          <p:cNvPr id="45" name="Group 44"/>
          <p:cNvGrpSpPr/>
          <p:nvPr/>
        </p:nvGrpSpPr>
        <p:grpSpPr>
          <a:xfrm>
            <a:off x="522381" y="3526732"/>
            <a:ext cx="496368" cy="522044"/>
            <a:chOff x="3104082" y="4352234"/>
            <a:chExt cx="322293" cy="338964"/>
          </a:xfrm>
          <a:solidFill>
            <a:srgbClr val="0078EF"/>
          </a:solidFill>
        </p:grpSpPr>
        <p:sp>
          <p:nvSpPr>
            <p:cNvPr id="46" name="Freeform 76"/>
            <p:cNvSpPr>
              <a:spLocks noChangeArrowheads="1"/>
            </p:cNvSpPr>
            <p:nvPr/>
          </p:nvSpPr>
          <p:spPr bwMode="auto">
            <a:xfrm>
              <a:off x="3104082" y="4459665"/>
              <a:ext cx="231532" cy="231533"/>
            </a:xfrm>
            <a:custGeom>
              <a:avLst/>
              <a:gdLst>
                <a:gd name="T0" fmla="*/ 493 w 550"/>
                <a:gd name="T1" fmla="*/ 285 h 550"/>
                <a:gd name="T2" fmla="*/ 532 w 550"/>
                <a:gd name="T3" fmla="*/ 188 h 550"/>
                <a:gd name="T4" fmla="*/ 490 w 550"/>
                <a:gd name="T5" fmla="*/ 109 h 550"/>
                <a:gd name="T6" fmla="*/ 387 w 550"/>
                <a:gd name="T7" fmla="*/ 90 h 550"/>
                <a:gd name="T8" fmla="*/ 378 w 550"/>
                <a:gd name="T9" fmla="*/ 19 h 550"/>
                <a:gd name="T10" fmla="*/ 286 w 550"/>
                <a:gd name="T11" fmla="*/ 59 h 550"/>
                <a:gd name="T12" fmla="*/ 188 w 550"/>
                <a:gd name="T13" fmla="*/ 20 h 550"/>
                <a:gd name="T14" fmla="*/ 110 w 550"/>
                <a:gd name="T15" fmla="*/ 63 h 550"/>
                <a:gd name="T16" fmla="*/ 89 w 550"/>
                <a:gd name="T17" fmla="*/ 166 h 550"/>
                <a:gd name="T18" fmla="*/ 18 w 550"/>
                <a:gd name="T19" fmla="*/ 174 h 550"/>
                <a:gd name="T20" fmla="*/ 59 w 550"/>
                <a:gd name="T21" fmla="*/ 267 h 550"/>
                <a:gd name="T22" fmla="*/ 21 w 550"/>
                <a:gd name="T23" fmla="*/ 385 h 550"/>
                <a:gd name="T24" fmla="*/ 84 w 550"/>
                <a:gd name="T25" fmla="*/ 440 h 550"/>
                <a:gd name="T26" fmla="*/ 155 w 550"/>
                <a:gd name="T27" fmla="*/ 499 h 550"/>
                <a:gd name="T28" fmla="*/ 221 w 550"/>
                <a:gd name="T29" fmla="*/ 548 h 550"/>
                <a:gd name="T30" fmla="*/ 256 w 550"/>
                <a:gd name="T31" fmla="*/ 529 h 550"/>
                <a:gd name="T32" fmla="*/ 347 w 550"/>
                <a:gd name="T33" fmla="*/ 518 h 550"/>
                <a:gd name="T34" fmla="*/ 443 w 550"/>
                <a:gd name="T35" fmla="*/ 490 h 550"/>
                <a:gd name="T36" fmla="*/ 463 w 550"/>
                <a:gd name="T37" fmla="*/ 387 h 550"/>
                <a:gd name="T38" fmla="*/ 547 w 550"/>
                <a:gd name="T39" fmla="*/ 331 h 550"/>
                <a:gd name="T40" fmla="*/ 511 w 550"/>
                <a:gd name="T41" fmla="*/ 372 h 550"/>
                <a:gd name="T42" fmla="*/ 451 w 550"/>
                <a:gd name="T43" fmla="*/ 359 h 550"/>
                <a:gd name="T44" fmla="*/ 393 w 550"/>
                <a:gd name="T45" fmla="*/ 431 h 550"/>
                <a:gd name="T46" fmla="*/ 418 w 550"/>
                <a:gd name="T47" fmla="*/ 486 h 550"/>
                <a:gd name="T48" fmla="*/ 341 w 550"/>
                <a:gd name="T49" fmla="*/ 459 h 550"/>
                <a:gd name="T50" fmla="*/ 249 w 550"/>
                <a:gd name="T51" fmla="*/ 469 h 550"/>
                <a:gd name="T52" fmla="*/ 227 w 550"/>
                <a:gd name="T53" fmla="*/ 525 h 550"/>
                <a:gd name="T54" fmla="*/ 193 w 550"/>
                <a:gd name="T55" fmla="*/ 452 h 550"/>
                <a:gd name="T56" fmla="*/ 121 w 550"/>
                <a:gd name="T57" fmla="*/ 394 h 550"/>
                <a:gd name="T58" fmla="*/ 42 w 550"/>
                <a:gd name="T59" fmla="*/ 375 h 550"/>
                <a:gd name="T60" fmla="*/ 90 w 550"/>
                <a:gd name="T61" fmla="*/ 332 h 550"/>
                <a:gd name="T62" fmla="*/ 31 w 550"/>
                <a:gd name="T63" fmla="*/ 234 h 550"/>
                <a:gd name="T64" fmla="*/ 43 w 550"/>
                <a:gd name="T65" fmla="*/ 177 h 550"/>
                <a:gd name="T66" fmla="*/ 105 w 550"/>
                <a:gd name="T67" fmla="*/ 184 h 550"/>
                <a:gd name="T68" fmla="*/ 132 w 550"/>
                <a:gd name="T69" fmla="*/ 73 h 550"/>
                <a:gd name="T70" fmla="*/ 177 w 550"/>
                <a:gd name="T71" fmla="*/ 43 h 550"/>
                <a:gd name="T72" fmla="*/ 211 w 550"/>
                <a:gd name="T73" fmla="*/ 94 h 550"/>
                <a:gd name="T74" fmla="*/ 302 w 550"/>
                <a:gd name="T75" fmla="*/ 83 h 550"/>
                <a:gd name="T76" fmla="*/ 372 w 550"/>
                <a:gd name="T77" fmla="*/ 42 h 550"/>
                <a:gd name="T78" fmla="*/ 367 w 550"/>
                <a:gd name="T79" fmla="*/ 105 h 550"/>
                <a:gd name="T80" fmla="*/ 479 w 550"/>
                <a:gd name="T81" fmla="*/ 132 h 550"/>
                <a:gd name="T82" fmla="*/ 507 w 550"/>
                <a:gd name="T83" fmla="*/ 184 h 550"/>
                <a:gd name="T84" fmla="*/ 469 w 550"/>
                <a:gd name="T85" fmla="*/ 293 h 550"/>
                <a:gd name="T86" fmla="*/ 525 w 550"/>
                <a:gd name="T87" fmla="*/ 32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0" h="550">
                  <a:moveTo>
                    <a:pt x="528" y="296"/>
                  </a:moveTo>
                  <a:lnTo>
                    <a:pt x="528" y="296"/>
                  </a:lnTo>
                  <a:cubicBezTo>
                    <a:pt x="493" y="285"/>
                    <a:pt x="493" y="285"/>
                    <a:pt x="493" y="285"/>
                  </a:cubicBezTo>
                  <a:cubicBezTo>
                    <a:pt x="494" y="264"/>
                    <a:pt x="492" y="243"/>
                    <a:pt x="487" y="223"/>
                  </a:cubicBezTo>
                  <a:cubicBezTo>
                    <a:pt x="519" y="205"/>
                    <a:pt x="519" y="205"/>
                    <a:pt x="519" y="205"/>
                  </a:cubicBezTo>
                  <a:cubicBezTo>
                    <a:pt x="525" y="201"/>
                    <a:pt x="530" y="195"/>
                    <a:pt x="532" y="188"/>
                  </a:cubicBezTo>
                  <a:cubicBezTo>
                    <a:pt x="535" y="181"/>
                    <a:pt x="533" y="173"/>
                    <a:pt x="530" y="167"/>
                  </a:cubicBezTo>
                  <a:cubicBezTo>
                    <a:pt x="506" y="123"/>
                    <a:pt x="506" y="123"/>
                    <a:pt x="506" y="123"/>
                  </a:cubicBezTo>
                  <a:cubicBezTo>
                    <a:pt x="503" y="117"/>
                    <a:pt x="497" y="111"/>
                    <a:pt x="490" y="109"/>
                  </a:cubicBezTo>
                  <a:cubicBezTo>
                    <a:pt x="482" y="107"/>
                    <a:pt x="475" y="108"/>
                    <a:pt x="469" y="111"/>
                  </a:cubicBezTo>
                  <a:cubicBezTo>
                    <a:pt x="436" y="129"/>
                    <a:pt x="436" y="129"/>
                    <a:pt x="436" y="129"/>
                  </a:cubicBezTo>
                  <a:cubicBezTo>
                    <a:pt x="421" y="114"/>
                    <a:pt x="405" y="100"/>
                    <a:pt x="387" y="90"/>
                  </a:cubicBezTo>
                  <a:cubicBezTo>
                    <a:pt x="397" y="54"/>
                    <a:pt x="397" y="54"/>
                    <a:pt x="397" y="54"/>
                  </a:cubicBezTo>
                  <a:cubicBezTo>
                    <a:pt x="399" y="47"/>
                    <a:pt x="398" y="39"/>
                    <a:pt x="395" y="32"/>
                  </a:cubicBezTo>
                  <a:cubicBezTo>
                    <a:pt x="392" y="26"/>
                    <a:pt x="386" y="21"/>
                    <a:pt x="378" y="19"/>
                  </a:cubicBezTo>
                  <a:cubicBezTo>
                    <a:pt x="330" y="4"/>
                    <a:pt x="330" y="4"/>
                    <a:pt x="330" y="4"/>
                  </a:cubicBezTo>
                  <a:cubicBezTo>
                    <a:pt x="316" y="0"/>
                    <a:pt x="300" y="8"/>
                    <a:pt x="296" y="24"/>
                  </a:cubicBezTo>
                  <a:cubicBezTo>
                    <a:pt x="286" y="59"/>
                    <a:pt x="286" y="59"/>
                    <a:pt x="286" y="59"/>
                  </a:cubicBezTo>
                  <a:cubicBezTo>
                    <a:pt x="264" y="58"/>
                    <a:pt x="243" y="60"/>
                    <a:pt x="222" y="66"/>
                  </a:cubicBezTo>
                  <a:cubicBezTo>
                    <a:pt x="205" y="33"/>
                    <a:pt x="205" y="33"/>
                    <a:pt x="205" y="33"/>
                  </a:cubicBezTo>
                  <a:cubicBezTo>
                    <a:pt x="201" y="26"/>
                    <a:pt x="195" y="22"/>
                    <a:pt x="188" y="20"/>
                  </a:cubicBezTo>
                  <a:cubicBezTo>
                    <a:pt x="181" y="18"/>
                    <a:pt x="173" y="18"/>
                    <a:pt x="166" y="22"/>
                  </a:cubicBezTo>
                  <a:cubicBezTo>
                    <a:pt x="123" y="45"/>
                    <a:pt x="123" y="45"/>
                    <a:pt x="123" y="45"/>
                  </a:cubicBezTo>
                  <a:cubicBezTo>
                    <a:pt x="116" y="49"/>
                    <a:pt x="112" y="55"/>
                    <a:pt x="110" y="63"/>
                  </a:cubicBezTo>
                  <a:cubicBezTo>
                    <a:pt x="107" y="70"/>
                    <a:pt x="108" y="77"/>
                    <a:pt x="112" y="83"/>
                  </a:cubicBezTo>
                  <a:cubicBezTo>
                    <a:pt x="130" y="116"/>
                    <a:pt x="130" y="116"/>
                    <a:pt x="130" y="116"/>
                  </a:cubicBezTo>
                  <a:cubicBezTo>
                    <a:pt x="113" y="130"/>
                    <a:pt x="100" y="147"/>
                    <a:pt x="89" y="166"/>
                  </a:cubicBezTo>
                  <a:cubicBezTo>
                    <a:pt x="54" y="155"/>
                    <a:pt x="54" y="155"/>
                    <a:pt x="54" y="155"/>
                  </a:cubicBezTo>
                  <a:cubicBezTo>
                    <a:pt x="46" y="153"/>
                    <a:pt x="39" y="153"/>
                    <a:pt x="33" y="157"/>
                  </a:cubicBezTo>
                  <a:cubicBezTo>
                    <a:pt x="25" y="160"/>
                    <a:pt x="21" y="167"/>
                    <a:pt x="18" y="174"/>
                  </a:cubicBezTo>
                  <a:cubicBezTo>
                    <a:pt x="5" y="221"/>
                    <a:pt x="5" y="221"/>
                    <a:pt x="5" y="221"/>
                  </a:cubicBezTo>
                  <a:cubicBezTo>
                    <a:pt x="0" y="236"/>
                    <a:pt x="9" y="252"/>
                    <a:pt x="23" y="256"/>
                  </a:cubicBezTo>
                  <a:cubicBezTo>
                    <a:pt x="59" y="267"/>
                    <a:pt x="59" y="267"/>
                    <a:pt x="59" y="267"/>
                  </a:cubicBezTo>
                  <a:cubicBezTo>
                    <a:pt x="58" y="288"/>
                    <a:pt x="60" y="309"/>
                    <a:pt x="65" y="330"/>
                  </a:cubicBezTo>
                  <a:cubicBezTo>
                    <a:pt x="33" y="348"/>
                    <a:pt x="33" y="348"/>
                    <a:pt x="33" y="348"/>
                  </a:cubicBezTo>
                  <a:cubicBezTo>
                    <a:pt x="19" y="355"/>
                    <a:pt x="14" y="372"/>
                    <a:pt x="21" y="385"/>
                  </a:cubicBezTo>
                  <a:cubicBezTo>
                    <a:pt x="45" y="429"/>
                    <a:pt x="45" y="429"/>
                    <a:pt x="45" y="429"/>
                  </a:cubicBezTo>
                  <a:cubicBezTo>
                    <a:pt x="48" y="435"/>
                    <a:pt x="55" y="440"/>
                    <a:pt x="62" y="443"/>
                  </a:cubicBezTo>
                  <a:cubicBezTo>
                    <a:pt x="69" y="445"/>
                    <a:pt x="76" y="445"/>
                    <a:pt x="84" y="440"/>
                  </a:cubicBezTo>
                  <a:cubicBezTo>
                    <a:pt x="116" y="423"/>
                    <a:pt x="116" y="423"/>
                    <a:pt x="116" y="423"/>
                  </a:cubicBezTo>
                  <a:cubicBezTo>
                    <a:pt x="131" y="438"/>
                    <a:pt x="147" y="452"/>
                    <a:pt x="165" y="463"/>
                  </a:cubicBezTo>
                  <a:cubicBezTo>
                    <a:pt x="155" y="499"/>
                    <a:pt x="155" y="499"/>
                    <a:pt x="155" y="499"/>
                  </a:cubicBezTo>
                  <a:cubicBezTo>
                    <a:pt x="152" y="505"/>
                    <a:pt x="153" y="513"/>
                    <a:pt x="157" y="520"/>
                  </a:cubicBezTo>
                  <a:cubicBezTo>
                    <a:pt x="161" y="527"/>
                    <a:pt x="166" y="531"/>
                    <a:pt x="173" y="533"/>
                  </a:cubicBezTo>
                  <a:cubicBezTo>
                    <a:pt x="221" y="548"/>
                    <a:pt x="221" y="548"/>
                    <a:pt x="221" y="548"/>
                  </a:cubicBezTo>
                  <a:cubicBezTo>
                    <a:pt x="223" y="549"/>
                    <a:pt x="226" y="549"/>
                    <a:pt x="229" y="549"/>
                  </a:cubicBezTo>
                  <a:cubicBezTo>
                    <a:pt x="234" y="549"/>
                    <a:pt x="238" y="548"/>
                    <a:pt x="242" y="546"/>
                  </a:cubicBezTo>
                  <a:cubicBezTo>
                    <a:pt x="249" y="541"/>
                    <a:pt x="253" y="535"/>
                    <a:pt x="256" y="529"/>
                  </a:cubicBezTo>
                  <a:cubicBezTo>
                    <a:pt x="267" y="494"/>
                    <a:pt x="267" y="494"/>
                    <a:pt x="267" y="494"/>
                  </a:cubicBezTo>
                  <a:cubicBezTo>
                    <a:pt x="288" y="494"/>
                    <a:pt x="309" y="491"/>
                    <a:pt x="329" y="486"/>
                  </a:cubicBezTo>
                  <a:cubicBezTo>
                    <a:pt x="347" y="518"/>
                    <a:pt x="347" y="518"/>
                    <a:pt x="347" y="518"/>
                  </a:cubicBezTo>
                  <a:cubicBezTo>
                    <a:pt x="354" y="533"/>
                    <a:pt x="372" y="538"/>
                    <a:pt x="386" y="530"/>
                  </a:cubicBezTo>
                  <a:cubicBezTo>
                    <a:pt x="429" y="507"/>
                    <a:pt x="429" y="507"/>
                    <a:pt x="429" y="507"/>
                  </a:cubicBezTo>
                  <a:cubicBezTo>
                    <a:pt x="436" y="503"/>
                    <a:pt x="441" y="498"/>
                    <a:pt x="443" y="490"/>
                  </a:cubicBezTo>
                  <a:cubicBezTo>
                    <a:pt x="445" y="483"/>
                    <a:pt x="444" y="475"/>
                    <a:pt x="441" y="469"/>
                  </a:cubicBezTo>
                  <a:cubicBezTo>
                    <a:pt x="423" y="436"/>
                    <a:pt x="423" y="436"/>
                    <a:pt x="423" y="436"/>
                  </a:cubicBezTo>
                  <a:cubicBezTo>
                    <a:pt x="439" y="422"/>
                    <a:pt x="452" y="405"/>
                    <a:pt x="463" y="387"/>
                  </a:cubicBezTo>
                  <a:cubicBezTo>
                    <a:pt x="498" y="398"/>
                    <a:pt x="498" y="398"/>
                    <a:pt x="498" y="398"/>
                  </a:cubicBezTo>
                  <a:cubicBezTo>
                    <a:pt x="513" y="402"/>
                    <a:pt x="528" y="394"/>
                    <a:pt x="533" y="378"/>
                  </a:cubicBezTo>
                  <a:cubicBezTo>
                    <a:pt x="547" y="331"/>
                    <a:pt x="547" y="331"/>
                    <a:pt x="547" y="331"/>
                  </a:cubicBezTo>
                  <a:cubicBezTo>
                    <a:pt x="549" y="324"/>
                    <a:pt x="549" y="317"/>
                    <a:pt x="545" y="309"/>
                  </a:cubicBezTo>
                  <a:cubicBezTo>
                    <a:pt x="542" y="303"/>
                    <a:pt x="536" y="298"/>
                    <a:pt x="528" y="296"/>
                  </a:cubicBezTo>
                  <a:close/>
                  <a:moveTo>
                    <a:pt x="511" y="372"/>
                  </a:moveTo>
                  <a:lnTo>
                    <a:pt x="511" y="372"/>
                  </a:lnTo>
                  <a:cubicBezTo>
                    <a:pt x="510" y="375"/>
                    <a:pt x="507" y="376"/>
                    <a:pt x="504" y="375"/>
                  </a:cubicBezTo>
                  <a:cubicBezTo>
                    <a:pt x="451" y="359"/>
                    <a:pt x="451" y="359"/>
                    <a:pt x="451" y="359"/>
                  </a:cubicBezTo>
                  <a:cubicBezTo>
                    <a:pt x="447" y="368"/>
                    <a:pt x="447" y="368"/>
                    <a:pt x="447" y="368"/>
                  </a:cubicBezTo>
                  <a:cubicBezTo>
                    <a:pt x="436" y="389"/>
                    <a:pt x="420" y="408"/>
                    <a:pt x="400" y="425"/>
                  </a:cubicBezTo>
                  <a:cubicBezTo>
                    <a:pt x="393" y="431"/>
                    <a:pt x="393" y="431"/>
                    <a:pt x="393" y="431"/>
                  </a:cubicBezTo>
                  <a:cubicBezTo>
                    <a:pt x="420" y="480"/>
                    <a:pt x="420" y="480"/>
                    <a:pt x="420" y="480"/>
                  </a:cubicBezTo>
                  <a:cubicBezTo>
                    <a:pt x="421" y="481"/>
                    <a:pt x="420" y="483"/>
                    <a:pt x="420" y="483"/>
                  </a:cubicBezTo>
                  <a:cubicBezTo>
                    <a:pt x="420" y="484"/>
                    <a:pt x="419" y="485"/>
                    <a:pt x="418" y="486"/>
                  </a:cubicBezTo>
                  <a:cubicBezTo>
                    <a:pt x="374" y="510"/>
                    <a:pt x="374" y="510"/>
                    <a:pt x="374" y="510"/>
                  </a:cubicBezTo>
                  <a:cubicBezTo>
                    <a:pt x="372" y="511"/>
                    <a:pt x="369" y="510"/>
                    <a:pt x="368" y="508"/>
                  </a:cubicBezTo>
                  <a:cubicBezTo>
                    <a:pt x="341" y="459"/>
                    <a:pt x="341" y="459"/>
                    <a:pt x="341" y="459"/>
                  </a:cubicBezTo>
                  <a:cubicBezTo>
                    <a:pt x="332" y="461"/>
                    <a:pt x="332" y="461"/>
                    <a:pt x="332" y="461"/>
                  </a:cubicBezTo>
                  <a:cubicBezTo>
                    <a:pt x="309" y="469"/>
                    <a:pt x="284" y="472"/>
                    <a:pt x="259" y="470"/>
                  </a:cubicBezTo>
                  <a:cubicBezTo>
                    <a:pt x="249" y="469"/>
                    <a:pt x="249" y="469"/>
                    <a:pt x="249" y="469"/>
                  </a:cubicBezTo>
                  <a:cubicBezTo>
                    <a:pt x="234" y="522"/>
                    <a:pt x="234" y="522"/>
                    <a:pt x="234" y="522"/>
                  </a:cubicBezTo>
                  <a:cubicBezTo>
                    <a:pt x="233" y="524"/>
                    <a:pt x="232" y="525"/>
                    <a:pt x="232" y="525"/>
                  </a:cubicBezTo>
                  <a:cubicBezTo>
                    <a:pt x="231" y="525"/>
                    <a:pt x="229" y="526"/>
                    <a:pt x="227" y="525"/>
                  </a:cubicBezTo>
                  <a:cubicBezTo>
                    <a:pt x="181" y="511"/>
                    <a:pt x="181" y="511"/>
                    <a:pt x="181" y="511"/>
                  </a:cubicBezTo>
                  <a:cubicBezTo>
                    <a:pt x="178" y="510"/>
                    <a:pt x="176" y="507"/>
                    <a:pt x="177" y="505"/>
                  </a:cubicBezTo>
                  <a:cubicBezTo>
                    <a:pt x="193" y="452"/>
                    <a:pt x="193" y="452"/>
                    <a:pt x="193" y="452"/>
                  </a:cubicBezTo>
                  <a:cubicBezTo>
                    <a:pt x="185" y="447"/>
                    <a:pt x="185" y="447"/>
                    <a:pt x="185" y="447"/>
                  </a:cubicBezTo>
                  <a:cubicBezTo>
                    <a:pt x="163" y="435"/>
                    <a:pt x="143" y="420"/>
                    <a:pt x="127" y="401"/>
                  </a:cubicBezTo>
                  <a:cubicBezTo>
                    <a:pt x="121" y="394"/>
                    <a:pt x="121" y="394"/>
                    <a:pt x="121" y="394"/>
                  </a:cubicBezTo>
                  <a:cubicBezTo>
                    <a:pt x="72" y="420"/>
                    <a:pt x="72" y="420"/>
                    <a:pt x="72" y="420"/>
                  </a:cubicBezTo>
                  <a:cubicBezTo>
                    <a:pt x="70" y="421"/>
                    <a:pt x="67" y="420"/>
                    <a:pt x="66" y="418"/>
                  </a:cubicBezTo>
                  <a:cubicBezTo>
                    <a:pt x="42" y="375"/>
                    <a:pt x="42" y="375"/>
                    <a:pt x="42" y="375"/>
                  </a:cubicBezTo>
                  <a:cubicBezTo>
                    <a:pt x="41" y="373"/>
                    <a:pt x="42" y="369"/>
                    <a:pt x="44" y="368"/>
                  </a:cubicBezTo>
                  <a:cubicBezTo>
                    <a:pt x="93" y="342"/>
                    <a:pt x="93" y="342"/>
                    <a:pt x="93" y="342"/>
                  </a:cubicBezTo>
                  <a:cubicBezTo>
                    <a:pt x="90" y="332"/>
                    <a:pt x="90" y="332"/>
                    <a:pt x="90" y="332"/>
                  </a:cubicBezTo>
                  <a:cubicBezTo>
                    <a:pt x="83" y="308"/>
                    <a:pt x="81" y="284"/>
                    <a:pt x="83" y="259"/>
                  </a:cubicBezTo>
                  <a:cubicBezTo>
                    <a:pt x="84" y="250"/>
                    <a:pt x="84" y="250"/>
                    <a:pt x="84" y="250"/>
                  </a:cubicBezTo>
                  <a:cubicBezTo>
                    <a:pt x="31" y="234"/>
                    <a:pt x="31" y="234"/>
                    <a:pt x="31" y="234"/>
                  </a:cubicBezTo>
                  <a:cubicBezTo>
                    <a:pt x="27" y="233"/>
                    <a:pt x="26" y="230"/>
                    <a:pt x="26" y="228"/>
                  </a:cubicBezTo>
                  <a:cubicBezTo>
                    <a:pt x="41" y="180"/>
                    <a:pt x="41" y="180"/>
                    <a:pt x="41" y="180"/>
                  </a:cubicBezTo>
                  <a:cubicBezTo>
                    <a:pt x="41" y="179"/>
                    <a:pt x="43" y="178"/>
                    <a:pt x="43" y="177"/>
                  </a:cubicBezTo>
                  <a:cubicBezTo>
                    <a:pt x="44" y="177"/>
                    <a:pt x="45" y="177"/>
                    <a:pt x="47" y="177"/>
                  </a:cubicBezTo>
                  <a:cubicBezTo>
                    <a:pt x="100" y="193"/>
                    <a:pt x="100" y="193"/>
                    <a:pt x="100" y="193"/>
                  </a:cubicBezTo>
                  <a:cubicBezTo>
                    <a:pt x="105" y="184"/>
                    <a:pt x="105" y="184"/>
                    <a:pt x="105" y="184"/>
                  </a:cubicBezTo>
                  <a:cubicBezTo>
                    <a:pt x="117" y="162"/>
                    <a:pt x="133" y="144"/>
                    <a:pt x="151" y="128"/>
                  </a:cubicBezTo>
                  <a:cubicBezTo>
                    <a:pt x="159" y="122"/>
                    <a:pt x="159" y="122"/>
                    <a:pt x="159" y="122"/>
                  </a:cubicBezTo>
                  <a:cubicBezTo>
                    <a:pt x="132" y="73"/>
                    <a:pt x="132" y="73"/>
                    <a:pt x="132" y="73"/>
                  </a:cubicBezTo>
                  <a:cubicBezTo>
                    <a:pt x="132" y="71"/>
                    <a:pt x="132" y="70"/>
                    <a:pt x="132" y="69"/>
                  </a:cubicBezTo>
                  <a:cubicBezTo>
                    <a:pt x="132" y="68"/>
                    <a:pt x="133" y="67"/>
                    <a:pt x="134" y="66"/>
                  </a:cubicBezTo>
                  <a:cubicBezTo>
                    <a:pt x="177" y="43"/>
                    <a:pt x="177" y="43"/>
                    <a:pt x="177" y="43"/>
                  </a:cubicBezTo>
                  <a:cubicBezTo>
                    <a:pt x="180" y="42"/>
                    <a:pt x="181" y="42"/>
                    <a:pt x="182" y="42"/>
                  </a:cubicBezTo>
                  <a:cubicBezTo>
                    <a:pt x="182" y="42"/>
                    <a:pt x="184" y="43"/>
                    <a:pt x="184" y="44"/>
                  </a:cubicBezTo>
                  <a:cubicBezTo>
                    <a:pt x="211" y="94"/>
                    <a:pt x="211" y="94"/>
                    <a:pt x="211" y="94"/>
                  </a:cubicBezTo>
                  <a:cubicBezTo>
                    <a:pt x="220" y="91"/>
                    <a:pt x="220" y="91"/>
                    <a:pt x="220" y="91"/>
                  </a:cubicBezTo>
                  <a:cubicBezTo>
                    <a:pt x="244" y="83"/>
                    <a:pt x="268" y="81"/>
                    <a:pt x="293" y="83"/>
                  </a:cubicBezTo>
                  <a:cubicBezTo>
                    <a:pt x="302" y="83"/>
                    <a:pt x="302" y="83"/>
                    <a:pt x="302" y="83"/>
                  </a:cubicBezTo>
                  <a:cubicBezTo>
                    <a:pt x="318" y="30"/>
                    <a:pt x="318" y="30"/>
                    <a:pt x="318" y="30"/>
                  </a:cubicBezTo>
                  <a:cubicBezTo>
                    <a:pt x="319" y="28"/>
                    <a:pt x="322" y="26"/>
                    <a:pt x="324" y="27"/>
                  </a:cubicBezTo>
                  <a:cubicBezTo>
                    <a:pt x="372" y="42"/>
                    <a:pt x="372" y="42"/>
                    <a:pt x="372" y="42"/>
                  </a:cubicBezTo>
                  <a:cubicBezTo>
                    <a:pt x="374" y="42"/>
                    <a:pt x="375" y="45"/>
                    <a:pt x="375" y="47"/>
                  </a:cubicBezTo>
                  <a:cubicBezTo>
                    <a:pt x="359" y="101"/>
                    <a:pt x="359" y="101"/>
                    <a:pt x="359" y="101"/>
                  </a:cubicBezTo>
                  <a:cubicBezTo>
                    <a:pt x="367" y="105"/>
                    <a:pt x="367" y="105"/>
                    <a:pt x="367" y="105"/>
                  </a:cubicBezTo>
                  <a:cubicBezTo>
                    <a:pt x="389" y="117"/>
                    <a:pt x="409" y="132"/>
                    <a:pt x="424" y="151"/>
                  </a:cubicBezTo>
                  <a:cubicBezTo>
                    <a:pt x="430" y="158"/>
                    <a:pt x="430" y="158"/>
                    <a:pt x="430" y="158"/>
                  </a:cubicBezTo>
                  <a:cubicBezTo>
                    <a:pt x="479" y="132"/>
                    <a:pt x="479" y="132"/>
                    <a:pt x="479" y="132"/>
                  </a:cubicBezTo>
                  <a:cubicBezTo>
                    <a:pt x="481" y="131"/>
                    <a:pt x="485" y="132"/>
                    <a:pt x="486" y="134"/>
                  </a:cubicBezTo>
                  <a:cubicBezTo>
                    <a:pt x="510" y="178"/>
                    <a:pt x="510" y="178"/>
                    <a:pt x="510" y="178"/>
                  </a:cubicBezTo>
                  <a:cubicBezTo>
                    <a:pt x="511" y="180"/>
                    <a:pt x="510" y="183"/>
                    <a:pt x="507" y="184"/>
                  </a:cubicBezTo>
                  <a:cubicBezTo>
                    <a:pt x="459" y="210"/>
                    <a:pt x="459" y="210"/>
                    <a:pt x="459" y="210"/>
                  </a:cubicBezTo>
                  <a:cubicBezTo>
                    <a:pt x="462" y="220"/>
                    <a:pt x="462" y="220"/>
                    <a:pt x="462" y="220"/>
                  </a:cubicBezTo>
                  <a:cubicBezTo>
                    <a:pt x="469" y="244"/>
                    <a:pt x="471" y="269"/>
                    <a:pt x="469" y="293"/>
                  </a:cubicBezTo>
                  <a:cubicBezTo>
                    <a:pt x="468" y="302"/>
                    <a:pt x="468" y="302"/>
                    <a:pt x="468" y="302"/>
                  </a:cubicBezTo>
                  <a:cubicBezTo>
                    <a:pt x="522" y="319"/>
                    <a:pt x="522" y="319"/>
                    <a:pt x="522" y="319"/>
                  </a:cubicBezTo>
                  <a:cubicBezTo>
                    <a:pt x="524" y="319"/>
                    <a:pt x="525" y="322"/>
                    <a:pt x="525" y="325"/>
                  </a:cubicBezTo>
                  <a:lnTo>
                    <a:pt x="511" y="3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sp>
          <p:nvSpPr>
            <p:cNvPr id="47" name="Freeform 77"/>
            <p:cNvSpPr>
              <a:spLocks noChangeArrowheads="1"/>
            </p:cNvSpPr>
            <p:nvPr/>
          </p:nvSpPr>
          <p:spPr bwMode="auto">
            <a:xfrm>
              <a:off x="3170763" y="4524495"/>
              <a:ext cx="103727" cy="100022"/>
            </a:xfrm>
            <a:custGeom>
              <a:avLst/>
              <a:gdLst>
                <a:gd name="T0" fmla="*/ 152 w 248"/>
                <a:gd name="T1" fmla="*/ 10 h 236"/>
                <a:gd name="T2" fmla="*/ 152 w 248"/>
                <a:gd name="T3" fmla="*/ 10 h 236"/>
                <a:gd name="T4" fmla="*/ 64 w 248"/>
                <a:gd name="T5" fmla="*/ 19 h 236"/>
                <a:gd name="T6" fmla="*/ 8 w 248"/>
                <a:gd name="T7" fmla="*/ 87 h 236"/>
                <a:gd name="T8" fmla="*/ 17 w 248"/>
                <a:gd name="T9" fmla="*/ 175 h 236"/>
                <a:gd name="T10" fmla="*/ 86 w 248"/>
                <a:gd name="T11" fmla="*/ 230 h 236"/>
                <a:gd name="T12" fmla="*/ 119 w 248"/>
                <a:gd name="T13" fmla="*/ 235 h 236"/>
                <a:gd name="T14" fmla="*/ 173 w 248"/>
                <a:gd name="T15" fmla="*/ 222 h 236"/>
                <a:gd name="T16" fmla="*/ 230 w 248"/>
                <a:gd name="T17" fmla="*/ 153 h 236"/>
                <a:gd name="T18" fmla="*/ 152 w 248"/>
                <a:gd name="T19" fmla="*/ 10 h 236"/>
                <a:gd name="T20" fmla="*/ 207 w 248"/>
                <a:gd name="T21" fmla="*/ 146 h 236"/>
                <a:gd name="T22" fmla="*/ 207 w 248"/>
                <a:gd name="T23" fmla="*/ 146 h 236"/>
                <a:gd name="T24" fmla="*/ 163 w 248"/>
                <a:gd name="T25" fmla="*/ 201 h 236"/>
                <a:gd name="T26" fmla="*/ 92 w 248"/>
                <a:gd name="T27" fmla="*/ 208 h 236"/>
                <a:gd name="T28" fmla="*/ 38 w 248"/>
                <a:gd name="T29" fmla="*/ 164 h 236"/>
                <a:gd name="T30" fmla="*/ 31 w 248"/>
                <a:gd name="T31" fmla="*/ 94 h 236"/>
                <a:gd name="T32" fmla="*/ 75 w 248"/>
                <a:gd name="T33" fmla="*/ 39 h 236"/>
                <a:gd name="T34" fmla="*/ 118 w 248"/>
                <a:gd name="T35" fmla="*/ 28 h 236"/>
                <a:gd name="T36" fmla="*/ 145 w 248"/>
                <a:gd name="T37" fmla="*/ 31 h 236"/>
                <a:gd name="T38" fmla="*/ 207 w 248"/>
                <a:gd name="T39" fmla="*/ 14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236">
                  <a:moveTo>
                    <a:pt x="152" y="10"/>
                  </a:moveTo>
                  <a:lnTo>
                    <a:pt x="152" y="10"/>
                  </a:lnTo>
                  <a:cubicBezTo>
                    <a:pt x="122" y="0"/>
                    <a:pt x="91" y="3"/>
                    <a:pt x="64" y="19"/>
                  </a:cubicBezTo>
                  <a:cubicBezTo>
                    <a:pt x="37" y="34"/>
                    <a:pt x="17" y="57"/>
                    <a:pt x="8" y="87"/>
                  </a:cubicBezTo>
                  <a:cubicBezTo>
                    <a:pt x="0" y="117"/>
                    <a:pt x="3" y="148"/>
                    <a:pt x="17" y="175"/>
                  </a:cubicBezTo>
                  <a:cubicBezTo>
                    <a:pt x="32" y="202"/>
                    <a:pt x="57" y="222"/>
                    <a:pt x="86" y="230"/>
                  </a:cubicBezTo>
                  <a:cubicBezTo>
                    <a:pt x="96" y="234"/>
                    <a:pt x="108" y="235"/>
                    <a:pt x="119" y="235"/>
                  </a:cubicBezTo>
                  <a:cubicBezTo>
                    <a:pt x="138" y="235"/>
                    <a:pt x="157" y="231"/>
                    <a:pt x="173" y="222"/>
                  </a:cubicBezTo>
                  <a:cubicBezTo>
                    <a:pt x="201" y="207"/>
                    <a:pt x="220" y="182"/>
                    <a:pt x="230" y="153"/>
                  </a:cubicBezTo>
                  <a:cubicBezTo>
                    <a:pt x="247" y="92"/>
                    <a:pt x="213" y="27"/>
                    <a:pt x="152" y="10"/>
                  </a:cubicBezTo>
                  <a:close/>
                  <a:moveTo>
                    <a:pt x="207" y="146"/>
                  </a:moveTo>
                  <a:lnTo>
                    <a:pt x="207" y="146"/>
                  </a:lnTo>
                  <a:cubicBezTo>
                    <a:pt x="201" y="170"/>
                    <a:pt x="184" y="190"/>
                    <a:pt x="163" y="201"/>
                  </a:cubicBezTo>
                  <a:cubicBezTo>
                    <a:pt x="141" y="213"/>
                    <a:pt x="116" y="216"/>
                    <a:pt x="92" y="208"/>
                  </a:cubicBezTo>
                  <a:cubicBezTo>
                    <a:pt x="69" y="201"/>
                    <a:pt x="50" y="186"/>
                    <a:pt x="38" y="164"/>
                  </a:cubicBezTo>
                  <a:cubicBezTo>
                    <a:pt x="26" y="142"/>
                    <a:pt x="24" y="118"/>
                    <a:pt x="31" y="94"/>
                  </a:cubicBezTo>
                  <a:cubicBezTo>
                    <a:pt x="38" y="70"/>
                    <a:pt x="54" y="51"/>
                    <a:pt x="75" y="39"/>
                  </a:cubicBezTo>
                  <a:cubicBezTo>
                    <a:pt x="89" y="31"/>
                    <a:pt x="104" y="28"/>
                    <a:pt x="118" y="28"/>
                  </a:cubicBezTo>
                  <a:cubicBezTo>
                    <a:pt x="128" y="28"/>
                    <a:pt x="136" y="29"/>
                    <a:pt x="145" y="31"/>
                  </a:cubicBezTo>
                  <a:cubicBezTo>
                    <a:pt x="194" y="46"/>
                    <a:pt x="221" y="98"/>
                    <a:pt x="207" y="14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sp>
          <p:nvSpPr>
            <p:cNvPr id="48" name="Freeform 78"/>
            <p:cNvSpPr>
              <a:spLocks noChangeArrowheads="1"/>
            </p:cNvSpPr>
            <p:nvPr/>
          </p:nvSpPr>
          <p:spPr bwMode="auto">
            <a:xfrm>
              <a:off x="3257819" y="4352234"/>
              <a:ext cx="168556" cy="168556"/>
            </a:xfrm>
            <a:custGeom>
              <a:avLst/>
              <a:gdLst>
                <a:gd name="T0" fmla="*/ 392 w 401"/>
                <a:gd name="T1" fmla="*/ 163 h 400"/>
                <a:gd name="T2" fmla="*/ 352 w 401"/>
                <a:gd name="T3" fmla="*/ 156 h 400"/>
                <a:gd name="T4" fmla="*/ 353 w 401"/>
                <a:gd name="T5" fmla="*/ 102 h 400"/>
                <a:gd name="T6" fmla="*/ 352 w 401"/>
                <a:gd name="T7" fmla="*/ 69 h 400"/>
                <a:gd name="T8" fmla="*/ 310 w 401"/>
                <a:gd name="T9" fmla="*/ 37 h 400"/>
                <a:gd name="T10" fmla="*/ 293 w 401"/>
                <a:gd name="T11" fmla="*/ 45 h 400"/>
                <a:gd name="T12" fmla="*/ 239 w 401"/>
                <a:gd name="T13" fmla="*/ 47 h 400"/>
                <a:gd name="T14" fmla="*/ 232 w 401"/>
                <a:gd name="T15" fmla="*/ 6 h 400"/>
                <a:gd name="T16" fmla="*/ 180 w 401"/>
                <a:gd name="T17" fmla="*/ 0 h 400"/>
                <a:gd name="T18" fmla="*/ 157 w 401"/>
                <a:gd name="T19" fmla="*/ 24 h 400"/>
                <a:gd name="T20" fmla="*/ 120 w 401"/>
                <a:gd name="T21" fmla="*/ 63 h 400"/>
                <a:gd name="T22" fmla="*/ 86 w 401"/>
                <a:gd name="T23" fmla="*/ 41 h 400"/>
                <a:gd name="T24" fmla="*/ 45 w 401"/>
                <a:gd name="T25" fmla="*/ 72 h 400"/>
                <a:gd name="T26" fmla="*/ 46 w 401"/>
                <a:gd name="T27" fmla="*/ 105 h 400"/>
                <a:gd name="T28" fmla="*/ 47 w 401"/>
                <a:gd name="T29" fmla="*/ 160 h 400"/>
                <a:gd name="T30" fmla="*/ 7 w 401"/>
                <a:gd name="T31" fmla="*/ 168 h 400"/>
                <a:gd name="T32" fmla="*/ 1 w 401"/>
                <a:gd name="T33" fmla="*/ 219 h 400"/>
                <a:gd name="T34" fmla="*/ 24 w 401"/>
                <a:gd name="T35" fmla="*/ 243 h 400"/>
                <a:gd name="T36" fmla="*/ 64 w 401"/>
                <a:gd name="T37" fmla="*/ 279 h 400"/>
                <a:gd name="T38" fmla="*/ 40 w 401"/>
                <a:gd name="T39" fmla="*/ 313 h 400"/>
                <a:gd name="T40" fmla="*/ 73 w 401"/>
                <a:gd name="T41" fmla="*/ 354 h 400"/>
                <a:gd name="T42" fmla="*/ 106 w 401"/>
                <a:gd name="T43" fmla="*/ 354 h 400"/>
                <a:gd name="T44" fmla="*/ 160 w 401"/>
                <a:gd name="T45" fmla="*/ 352 h 400"/>
                <a:gd name="T46" fmla="*/ 184 w 401"/>
                <a:gd name="T47" fmla="*/ 399 h 400"/>
                <a:gd name="T48" fmla="*/ 219 w 401"/>
                <a:gd name="T49" fmla="*/ 399 h 400"/>
                <a:gd name="T50" fmla="*/ 242 w 401"/>
                <a:gd name="T51" fmla="*/ 351 h 400"/>
                <a:gd name="T52" fmla="*/ 297 w 401"/>
                <a:gd name="T53" fmla="*/ 352 h 400"/>
                <a:gd name="T54" fmla="*/ 330 w 401"/>
                <a:gd name="T55" fmla="*/ 352 h 400"/>
                <a:gd name="T56" fmla="*/ 355 w 401"/>
                <a:gd name="T57" fmla="*/ 294 h 400"/>
                <a:gd name="T58" fmla="*/ 353 w 401"/>
                <a:gd name="T59" fmla="*/ 238 h 400"/>
                <a:gd name="T60" fmla="*/ 392 w 401"/>
                <a:gd name="T61" fmla="*/ 231 h 400"/>
                <a:gd name="T62" fmla="*/ 400 w 401"/>
                <a:gd name="T63" fmla="*/ 179 h 400"/>
                <a:gd name="T64" fmla="*/ 334 w 401"/>
                <a:gd name="T65" fmla="*/ 215 h 400"/>
                <a:gd name="T66" fmla="*/ 332 w 401"/>
                <a:gd name="T67" fmla="*/ 225 h 400"/>
                <a:gd name="T68" fmla="*/ 308 w 401"/>
                <a:gd name="T69" fmla="*/ 280 h 400"/>
                <a:gd name="T70" fmla="*/ 313 w 401"/>
                <a:gd name="T71" fmla="*/ 335 h 400"/>
                <a:gd name="T72" fmla="*/ 275 w 401"/>
                <a:gd name="T73" fmla="*/ 310 h 400"/>
                <a:gd name="T74" fmla="*/ 218 w 401"/>
                <a:gd name="T75" fmla="*/ 333 h 400"/>
                <a:gd name="T76" fmla="*/ 184 w 401"/>
                <a:gd name="T77" fmla="*/ 376 h 400"/>
                <a:gd name="T78" fmla="*/ 175 w 401"/>
                <a:gd name="T79" fmla="*/ 331 h 400"/>
                <a:gd name="T80" fmla="*/ 120 w 401"/>
                <a:gd name="T81" fmla="*/ 307 h 400"/>
                <a:gd name="T82" fmla="*/ 64 w 401"/>
                <a:gd name="T83" fmla="*/ 312 h 400"/>
                <a:gd name="T84" fmla="*/ 88 w 401"/>
                <a:gd name="T85" fmla="*/ 275 h 400"/>
                <a:gd name="T86" fmla="*/ 66 w 401"/>
                <a:gd name="T87" fmla="*/ 219 h 400"/>
                <a:gd name="T88" fmla="*/ 24 w 401"/>
                <a:gd name="T89" fmla="*/ 183 h 400"/>
                <a:gd name="T90" fmla="*/ 67 w 401"/>
                <a:gd name="T91" fmla="*/ 174 h 400"/>
                <a:gd name="T92" fmla="*/ 92 w 401"/>
                <a:gd name="T93" fmla="*/ 119 h 400"/>
                <a:gd name="T94" fmla="*/ 86 w 401"/>
                <a:gd name="T95" fmla="*/ 63 h 400"/>
                <a:gd name="T96" fmla="*/ 125 w 401"/>
                <a:gd name="T97" fmla="*/ 87 h 400"/>
                <a:gd name="T98" fmla="*/ 181 w 401"/>
                <a:gd name="T99" fmla="*/ 66 h 400"/>
                <a:gd name="T100" fmla="*/ 215 w 401"/>
                <a:gd name="T101" fmla="*/ 23 h 400"/>
                <a:gd name="T102" fmla="*/ 226 w 401"/>
                <a:gd name="T103" fmla="*/ 68 h 400"/>
                <a:gd name="T104" fmla="*/ 281 w 401"/>
                <a:gd name="T105" fmla="*/ 92 h 400"/>
                <a:gd name="T106" fmla="*/ 336 w 401"/>
                <a:gd name="T107" fmla="*/ 85 h 400"/>
                <a:gd name="T108" fmla="*/ 311 w 401"/>
                <a:gd name="T109" fmla="*/ 124 h 400"/>
                <a:gd name="T110" fmla="*/ 333 w 401"/>
                <a:gd name="T111" fmla="*/ 180 h 400"/>
                <a:gd name="T112" fmla="*/ 376 w 401"/>
                <a:gd name="T113"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400">
                  <a:moveTo>
                    <a:pt x="392" y="163"/>
                  </a:moveTo>
                  <a:lnTo>
                    <a:pt x="392" y="163"/>
                  </a:lnTo>
                  <a:cubicBezTo>
                    <a:pt x="387" y="158"/>
                    <a:pt x="381" y="156"/>
                    <a:pt x="376" y="156"/>
                  </a:cubicBezTo>
                  <a:cubicBezTo>
                    <a:pt x="352" y="156"/>
                    <a:pt x="352" y="156"/>
                    <a:pt x="352" y="156"/>
                  </a:cubicBezTo>
                  <a:cubicBezTo>
                    <a:pt x="349" y="144"/>
                    <a:pt x="342" y="131"/>
                    <a:pt x="336" y="119"/>
                  </a:cubicBezTo>
                  <a:cubicBezTo>
                    <a:pt x="353" y="102"/>
                    <a:pt x="353" y="102"/>
                    <a:pt x="353" y="102"/>
                  </a:cubicBezTo>
                  <a:cubicBezTo>
                    <a:pt x="357" y="98"/>
                    <a:pt x="359" y="92"/>
                    <a:pt x="359" y="85"/>
                  </a:cubicBezTo>
                  <a:cubicBezTo>
                    <a:pt x="359" y="79"/>
                    <a:pt x="357" y="74"/>
                    <a:pt x="352" y="69"/>
                  </a:cubicBezTo>
                  <a:cubicBezTo>
                    <a:pt x="327" y="45"/>
                    <a:pt x="327" y="45"/>
                    <a:pt x="327" y="45"/>
                  </a:cubicBezTo>
                  <a:cubicBezTo>
                    <a:pt x="323" y="41"/>
                    <a:pt x="316" y="37"/>
                    <a:pt x="310" y="37"/>
                  </a:cubicBezTo>
                  <a:lnTo>
                    <a:pt x="310" y="37"/>
                  </a:lnTo>
                  <a:cubicBezTo>
                    <a:pt x="304" y="37"/>
                    <a:pt x="298" y="41"/>
                    <a:pt x="293" y="45"/>
                  </a:cubicBezTo>
                  <a:cubicBezTo>
                    <a:pt x="277" y="61"/>
                    <a:pt x="277" y="61"/>
                    <a:pt x="277" y="61"/>
                  </a:cubicBezTo>
                  <a:cubicBezTo>
                    <a:pt x="265" y="55"/>
                    <a:pt x="253" y="50"/>
                    <a:pt x="239" y="47"/>
                  </a:cubicBezTo>
                  <a:cubicBezTo>
                    <a:pt x="239" y="23"/>
                    <a:pt x="239" y="23"/>
                    <a:pt x="239" y="23"/>
                  </a:cubicBezTo>
                  <a:cubicBezTo>
                    <a:pt x="239" y="17"/>
                    <a:pt x="236" y="10"/>
                    <a:pt x="232" y="6"/>
                  </a:cubicBezTo>
                  <a:cubicBezTo>
                    <a:pt x="228" y="2"/>
                    <a:pt x="222" y="0"/>
                    <a:pt x="215" y="0"/>
                  </a:cubicBezTo>
                  <a:cubicBezTo>
                    <a:pt x="180" y="0"/>
                    <a:pt x="180" y="0"/>
                    <a:pt x="180" y="0"/>
                  </a:cubicBezTo>
                  <a:cubicBezTo>
                    <a:pt x="174" y="0"/>
                    <a:pt x="168" y="2"/>
                    <a:pt x="163" y="7"/>
                  </a:cubicBezTo>
                  <a:cubicBezTo>
                    <a:pt x="159" y="11"/>
                    <a:pt x="157" y="18"/>
                    <a:pt x="157" y="24"/>
                  </a:cubicBezTo>
                  <a:cubicBezTo>
                    <a:pt x="157" y="47"/>
                    <a:pt x="157" y="47"/>
                    <a:pt x="157" y="47"/>
                  </a:cubicBezTo>
                  <a:cubicBezTo>
                    <a:pt x="145" y="51"/>
                    <a:pt x="131" y="56"/>
                    <a:pt x="120" y="63"/>
                  </a:cubicBezTo>
                  <a:cubicBezTo>
                    <a:pt x="103" y="47"/>
                    <a:pt x="103" y="47"/>
                    <a:pt x="103" y="47"/>
                  </a:cubicBezTo>
                  <a:cubicBezTo>
                    <a:pt x="99" y="43"/>
                    <a:pt x="91" y="41"/>
                    <a:pt x="86" y="41"/>
                  </a:cubicBezTo>
                  <a:cubicBezTo>
                    <a:pt x="80" y="41"/>
                    <a:pt x="74" y="43"/>
                    <a:pt x="70" y="47"/>
                  </a:cubicBezTo>
                  <a:cubicBezTo>
                    <a:pt x="45" y="72"/>
                    <a:pt x="45" y="72"/>
                    <a:pt x="45" y="72"/>
                  </a:cubicBezTo>
                  <a:cubicBezTo>
                    <a:pt x="40" y="77"/>
                    <a:pt x="38" y="82"/>
                    <a:pt x="38" y="88"/>
                  </a:cubicBezTo>
                  <a:cubicBezTo>
                    <a:pt x="38" y="95"/>
                    <a:pt x="40" y="101"/>
                    <a:pt x="46" y="105"/>
                  </a:cubicBezTo>
                  <a:cubicBezTo>
                    <a:pt x="62" y="122"/>
                    <a:pt x="62" y="122"/>
                    <a:pt x="62" y="122"/>
                  </a:cubicBezTo>
                  <a:cubicBezTo>
                    <a:pt x="56" y="134"/>
                    <a:pt x="51" y="147"/>
                    <a:pt x="47" y="160"/>
                  </a:cubicBezTo>
                  <a:cubicBezTo>
                    <a:pt x="24" y="160"/>
                    <a:pt x="24" y="160"/>
                    <a:pt x="24" y="160"/>
                  </a:cubicBezTo>
                  <a:cubicBezTo>
                    <a:pt x="17" y="160"/>
                    <a:pt x="11" y="162"/>
                    <a:pt x="7" y="168"/>
                  </a:cubicBezTo>
                  <a:cubicBezTo>
                    <a:pt x="3" y="172"/>
                    <a:pt x="0" y="178"/>
                    <a:pt x="0" y="184"/>
                  </a:cubicBezTo>
                  <a:cubicBezTo>
                    <a:pt x="1" y="219"/>
                    <a:pt x="1" y="219"/>
                    <a:pt x="1" y="219"/>
                  </a:cubicBezTo>
                  <a:cubicBezTo>
                    <a:pt x="1" y="225"/>
                    <a:pt x="3" y="231"/>
                    <a:pt x="7" y="235"/>
                  </a:cubicBezTo>
                  <a:cubicBezTo>
                    <a:pt x="12" y="239"/>
                    <a:pt x="17" y="243"/>
                    <a:pt x="24" y="243"/>
                  </a:cubicBezTo>
                  <a:cubicBezTo>
                    <a:pt x="48" y="241"/>
                    <a:pt x="48" y="241"/>
                    <a:pt x="48" y="241"/>
                  </a:cubicBezTo>
                  <a:cubicBezTo>
                    <a:pt x="52" y="255"/>
                    <a:pt x="57" y="268"/>
                    <a:pt x="64" y="279"/>
                  </a:cubicBezTo>
                  <a:cubicBezTo>
                    <a:pt x="48" y="297"/>
                    <a:pt x="48" y="297"/>
                    <a:pt x="48" y="297"/>
                  </a:cubicBezTo>
                  <a:cubicBezTo>
                    <a:pt x="42" y="301"/>
                    <a:pt x="40" y="307"/>
                    <a:pt x="40" y="313"/>
                  </a:cubicBezTo>
                  <a:cubicBezTo>
                    <a:pt x="40" y="320"/>
                    <a:pt x="44" y="325"/>
                    <a:pt x="48" y="329"/>
                  </a:cubicBezTo>
                  <a:cubicBezTo>
                    <a:pt x="73" y="354"/>
                    <a:pt x="73" y="354"/>
                    <a:pt x="73" y="354"/>
                  </a:cubicBezTo>
                  <a:cubicBezTo>
                    <a:pt x="77" y="358"/>
                    <a:pt x="83" y="361"/>
                    <a:pt x="89" y="361"/>
                  </a:cubicBezTo>
                  <a:cubicBezTo>
                    <a:pt x="96" y="361"/>
                    <a:pt x="102" y="358"/>
                    <a:pt x="106" y="354"/>
                  </a:cubicBezTo>
                  <a:cubicBezTo>
                    <a:pt x="123" y="337"/>
                    <a:pt x="123" y="337"/>
                    <a:pt x="123" y="337"/>
                  </a:cubicBezTo>
                  <a:cubicBezTo>
                    <a:pt x="134" y="344"/>
                    <a:pt x="148" y="349"/>
                    <a:pt x="160" y="352"/>
                  </a:cubicBezTo>
                  <a:cubicBezTo>
                    <a:pt x="161" y="376"/>
                    <a:pt x="161" y="376"/>
                    <a:pt x="161" y="376"/>
                  </a:cubicBezTo>
                  <a:cubicBezTo>
                    <a:pt x="161" y="388"/>
                    <a:pt x="172" y="399"/>
                    <a:pt x="184" y="399"/>
                  </a:cubicBezTo>
                  <a:lnTo>
                    <a:pt x="184" y="399"/>
                  </a:lnTo>
                  <a:cubicBezTo>
                    <a:pt x="219" y="399"/>
                    <a:pt x="219" y="399"/>
                    <a:pt x="219" y="399"/>
                  </a:cubicBezTo>
                  <a:cubicBezTo>
                    <a:pt x="232" y="399"/>
                    <a:pt x="242" y="387"/>
                    <a:pt x="242" y="375"/>
                  </a:cubicBezTo>
                  <a:cubicBezTo>
                    <a:pt x="242" y="351"/>
                    <a:pt x="242" y="351"/>
                    <a:pt x="242" y="351"/>
                  </a:cubicBezTo>
                  <a:cubicBezTo>
                    <a:pt x="256" y="348"/>
                    <a:pt x="268" y="342"/>
                    <a:pt x="280" y="335"/>
                  </a:cubicBezTo>
                  <a:cubicBezTo>
                    <a:pt x="297" y="352"/>
                    <a:pt x="297" y="352"/>
                    <a:pt x="297" y="352"/>
                  </a:cubicBezTo>
                  <a:cubicBezTo>
                    <a:pt x="302" y="356"/>
                    <a:pt x="308" y="358"/>
                    <a:pt x="313" y="358"/>
                  </a:cubicBezTo>
                  <a:cubicBezTo>
                    <a:pt x="319" y="358"/>
                    <a:pt x="326" y="356"/>
                    <a:pt x="330" y="352"/>
                  </a:cubicBezTo>
                  <a:cubicBezTo>
                    <a:pt x="355" y="326"/>
                    <a:pt x="355" y="326"/>
                    <a:pt x="355" y="326"/>
                  </a:cubicBezTo>
                  <a:cubicBezTo>
                    <a:pt x="364" y="316"/>
                    <a:pt x="363" y="302"/>
                    <a:pt x="355" y="294"/>
                  </a:cubicBezTo>
                  <a:cubicBezTo>
                    <a:pt x="337" y="277"/>
                    <a:pt x="337" y="277"/>
                    <a:pt x="337" y="277"/>
                  </a:cubicBezTo>
                  <a:cubicBezTo>
                    <a:pt x="344" y="264"/>
                    <a:pt x="350" y="252"/>
                    <a:pt x="353" y="238"/>
                  </a:cubicBezTo>
                  <a:cubicBezTo>
                    <a:pt x="377" y="238"/>
                    <a:pt x="377" y="238"/>
                    <a:pt x="377" y="238"/>
                  </a:cubicBezTo>
                  <a:cubicBezTo>
                    <a:pt x="383" y="238"/>
                    <a:pt x="388" y="236"/>
                    <a:pt x="392" y="231"/>
                  </a:cubicBezTo>
                  <a:cubicBezTo>
                    <a:pt x="398" y="227"/>
                    <a:pt x="400" y="221"/>
                    <a:pt x="400" y="214"/>
                  </a:cubicBezTo>
                  <a:cubicBezTo>
                    <a:pt x="400" y="179"/>
                    <a:pt x="400" y="179"/>
                    <a:pt x="400" y="179"/>
                  </a:cubicBezTo>
                  <a:cubicBezTo>
                    <a:pt x="399" y="173"/>
                    <a:pt x="396" y="168"/>
                    <a:pt x="392" y="163"/>
                  </a:cubicBezTo>
                  <a:close/>
                  <a:moveTo>
                    <a:pt x="334" y="215"/>
                  </a:moveTo>
                  <a:lnTo>
                    <a:pt x="334" y="215"/>
                  </a:lnTo>
                  <a:cubicBezTo>
                    <a:pt x="332" y="225"/>
                    <a:pt x="332" y="225"/>
                    <a:pt x="332" y="225"/>
                  </a:cubicBezTo>
                  <a:cubicBezTo>
                    <a:pt x="329" y="241"/>
                    <a:pt x="323" y="257"/>
                    <a:pt x="313" y="272"/>
                  </a:cubicBezTo>
                  <a:cubicBezTo>
                    <a:pt x="308" y="280"/>
                    <a:pt x="308" y="280"/>
                    <a:pt x="308" y="280"/>
                  </a:cubicBezTo>
                  <a:cubicBezTo>
                    <a:pt x="338" y="310"/>
                    <a:pt x="338" y="310"/>
                    <a:pt x="338" y="310"/>
                  </a:cubicBezTo>
                  <a:cubicBezTo>
                    <a:pt x="313" y="335"/>
                    <a:pt x="313" y="335"/>
                    <a:pt x="313" y="335"/>
                  </a:cubicBezTo>
                  <a:cubicBezTo>
                    <a:pt x="283" y="305"/>
                    <a:pt x="283" y="305"/>
                    <a:pt x="283" y="305"/>
                  </a:cubicBezTo>
                  <a:cubicBezTo>
                    <a:pt x="275" y="310"/>
                    <a:pt x="275" y="310"/>
                    <a:pt x="275" y="310"/>
                  </a:cubicBezTo>
                  <a:cubicBezTo>
                    <a:pt x="261" y="321"/>
                    <a:pt x="244" y="327"/>
                    <a:pt x="228" y="331"/>
                  </a:cubicBezTo>
                  <a:cubicBezTo>
                    <a:pt x="218" y="333"/>
                    <a:pt x="218" y="333"/>
                    <a:pt x="218" y="333"/>
                  </a:cubicBezTo>
                  <a:cubicBezTo>
                    <a:pt x="219" y="375"/>
                    <a:pt x="219" y="375"/>
                    <a:pt x="219" y="375"/>
                  </a:cubicBezTo>
                  <a:cubicBezTo>
                    <a:pt x="184" y="376"/>
                    <a:pt x="184" y="376"/>
                    <a:pt x="184" y="376"/>
                  </a:cubicBezTo>
                  <a:cubicBezTo>
                    <a:pt x="184" y="333"/>
                    <a:pt x="184" y="333"/>
                    <a:pt x="184" y="333"/>
                  </a:cubicBezTo>
                  <a:cubicBezTo>
                    <a:pt x="175" y="331"/>
                    <a:pt x="175" y="331"/>
                    <a:pt x="175" y="331"/>
                  </a:cubicBezTo>
                  <a:cubicBezTo>
                    <a:pt x="157" y="328"/>
                    <a:pt x="141" y="322"/>
                    <a:pt x="127" y="312"/>
                  </a:cubicBezTo>
                  <a:cubicBezTo>
                    <a:pt x="120" y="307"/>
                    <a:pt x="120" y="307"/>
                    <a:pt x="120" y="307"/>
                  </a:cubicBezTo>
                  <a:cubicBezTo>
                    <a:pt x="89" y="337"/>
                    <a:pt x="89" y="337"/>
                    <a:pt x="89" y="337"/>
                  </a:cubicBezTo>
                  <a:cubicBezTo>
                    <a:pt x="64" y="312"/>
                    <a:pt x="64" y="312"/>
                    <a:pt x="64" y="312"/>
                  </a:cubicBezTo>
                  <a:cubicBezTo>
                    <a:pt x="94" y="282"/>
                    <a:pt x="94" y="282"/>
                    <a:pt x="94" y="282"/>
                  </a:cubicBezTo>
                  <a:cubicBezTo>
                    <a:pt x="88" y="275"/>
                    <a:pt x="88" y="275"/>
                    <a:pt x="88" y="275"/>
                  </a:cubicBezTo>
                  <a:cubicBezTo>
                    <a:pt x="79" y="260"/>
                    <a:pt x="72" y="245"/>
                    <a:pt x="69" y="228"/>
                  </a:cubicBezTo>
                  <a:cubicBezTo>
                    <a:pt x="66" y="219"/>
                    <a:pt x="66" y="219"/>
                    <a:pt x="66" y="219"/>
                  </a:cubicBezTo>
                  <a:cubicBezTo>
                    <a:pt x="24" y="219"/>
                    <a:pt x="24" y="219"/>
                    <a:pt x="24" y="219"/>
                  </a:cubicBezTo>
                  <a:cubicBezTo>
                    <a:pt x="24" y="183"/>
                    <a:pt x="24" y="183"/>
                    <a:pt x="24" y="183"/>
                  </a:cubicBezTo>
                  <a:cubicBezTo>
                    <a:pt x="66" y="183"/>
                    <a:pt x="66" y="183"/>
                    <a:pt x="66" y="183"/>
                  </a:cubicBezTo>
                  <a:cubicBezTo>
                    <a:pt x="67" y="174"/>
                    <a:pt x="67" y="174"/>
                    <a:pt x="67" y="174"/>
                  </a:cubicBezTo>
                  <a:cubicBezTo>
                    <a:pt x="71" y="157"/>
                    <a:pt x="78" y="141"/>
                    <a:pt x="87" y="126"/>
                  </a:cubicBezTo>
                  <a:cubicBezTo>
                    <a:pt x="92" y="119"/>
                    <a:pt x="92" y="119"/>
                    <a:pt x="92" y="119"/>
                  </a:cubicBezTo>
                  <a:cubicBezTo>
                    <a:pt x="61" y="88"/>
                    <a:pt x="61" y="88"/>
                    <a:pt x="61" y="88"/>
                  </a:cubicBezTo>
                  <a:cubicBezTo>
                    <a:pt x="86" y="63"/>
                    <a:pt x="86" y="63"/>
                    <a:pt x="86" y="63"/>
                  </a:cubicBezTo>
                  <a:cubicBezTo>
                    <a:pt x="116" y="94"/>
                    <a:pt x="116" y="94"/>
                    <a:pt x="116" y="94"/>
                  </a:cubicBezTo>
                  <a:cubicBezTo>
                    <a:pt x="125" y="87"/>
                    <a:pt x="125" y="87"/>
                    <a:pt x="125" y="87"/>
                  </a:cubicBezTo>
                  <a:cubicBezTo>
                    <a:pt x="139" y="78"/>
                    <a:pt x="155" y="72"/>
                    <a:pt x="172" y="68"/>
                  </a:cubicBezTo>
                  <a:cubicBezTo>
                    <a:pt x="181" y="66"/>
                    <a:pt x="181" y="66"/>
                    <a:pt x="181" y="66"/>
                  </a:cubicBezTo>
                  <a:cubicBezTo>
                    <a:pt x="180" y="23"/>
                    <a:pt x="180" y="23"/>
                    <a:pt x="180" y="23"/>
                  </a:cubicBezTo>
                  <a:cubicBezTo>
                    <a:pt x="215" y="23"/>
                    <a:pt x="215" y="23"/>
                    <a:pt x="215" y="23"/>
                  </a:cubicBezTo>
                  <a:cubicBezTo>
                    <a:pt x="216" y="66"/>
                    <a:pt x="216" y="66"/>
                    <a:pt x="216" y="66"/>
                  </a:cubicBezTo>
                  <a:cubicBezTo>
                    <a:pt x="226" y="68"/>
                    <a:pt x="226" y="68"/>
                    <a:pt x="226" y="68"/>
                  </a:cubicBezTo>
                  <a:cubicBezTo>
                    <a:pt x="242" y="71"/>
                    <a:pt x="258" y="77"/>
                    <a:pt x="273" y="86"/>
                  </a:cubicBezTo>
                  <a:cubicBezTo>
                    <a:pt x="281" y="92"/>
                    <a:pt x="281" y="92"/>
                    <a:pt x="281" y="92"/>
                  </a:cubicBezTo>
                  <a:cubicBezTo>
                    <a:pt x="310" y="61"/>
                    <a:pt x="310" y="61"/>
                    <a:pt x="310" y="61"/>
                  </a:cubicBezTo>
                  <a:cubicBezTo>
                    <a:pt x="336" y="85"/>
                    <a:pt x="336" y="85"/>
                    <a:pt x="336" y="85"/>
                  </a:cubicBezTo>
                  <a:cubicBezTo>
                    <a:pt x="306" y="117"/>
                    <a:pt x="306" y="117"/>
                    <a:pt x="306" y="117"/>
                  </a:cubicBezTo>
                  <a:cubicBezTo>
                    <a:pt x="311" y="124"/>
                    <a:pt x="311" y="124"/>
                    <a:pt x="311" y="124"/>
                  </a:cubicBezTo>
                  <a:cubicBezTo>
                    <a:pt x="320" y="138"/>
                    <a:pt x="328" y="154"/>
                    <a:pt x="331" y="171"/>
                  </a:cubicBezTo>
                  <a:cubicBezTo>
                    <a:pt x="333" y="180"/>
                    <a:pt x="333" y="180"/>
                    <a:pt x="333" y="180"/>
                  </a:cubicBezTo>
                  <a:cubicBezTo>
                    <a:pt x="376" y="180"/>
                    <a:pt x="376" y="180"/>
                    <a:pt x="376" y="180"/>
                  </a:cubicBezTo>
                  <a:cubicBezTo>
                    <a:pt x="376" y="215"/>
                    <a:pt x="376" y="215"/>
                    <a:pt x="376" y="215"/>
                  </a:cubicBezTo>
                  <a:lnTo>
                    <a:pt x="334" y="21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sp>
          <p:nvSpPr>
            <p:cNvPr id="49" name="Freeform 79"/>
            <p:cNvSpPr>
              <a:spLocks noChangeArrowheads="1"/>
            </p:cNvSpPr>
            <p:nvPr/>
          </p:nvSpPr>
          <p:spPr bwMode="auto">
            <a:xfrm>
              <a:off x="3318944" y="4413359"/>
              <a:ext cx="46306" cy="46306"/>
            </a:xfrm>
            <a:custGeom>
              <a:avLst/>
              <a:gdLst>
                <a:gd name="T0" fmla="*/ 55 w 111"/>
                <a:gd name="T1" fmla="*/ 0 h 111"/>
                <a:gd name="T2" fmla="*/ 55 w 111"/>
                <a:gd name="T3" fmla="*/ 0 h 111"/>
                <a:gd name="T4" fmla="*/ 15 w 111"/>
                <a:gd name="T5" fmla="*/ 16 h 111"/>
                <a:gd name="T6" fmla="*/ 0 w 111"/>
                <a:gd name="T7" fmla="*/ 56 h 111"/>
                <a:gd name="T8" fmla="*/ 16 w 111"/>
                <a:gd name="T9" fmla="*/ 94 h 111"/>
                <a:gd name="T10" fmla="*/ 55 w 111"/>
                <a:gd name="T11" fmla="*/ 110 h 111"/>
                <a:gd name="T12" fmla="*/ 56 w 111"/>
                <a:gd name="T13" fmla="*/ 110 h 111"/>
                <a:gd name="T14" fmla="*/ 110 w 111"/>
                <a:gd name="T15" fmla="*/ 55 h 111"/>
                <a:gd name="T16" fmla="*/ 93 w 111"/>
                <a:gd name="T17" fmla="*/ 16 h 111"/>
                <a:gd name="T18" fmla="*/ 55 w 111"/>
                <a:gd name="T19" fmla="*/ 0 h 111"/>
                <a:gd name="T20" fmla="*/ 55 w 111"/>
                <a:gd name="T21" fmla="*/ 87 h 111"/>
                <a:gd name="T22" fmla="*/ 55 w 111"/>
                <a:gd name="T23" fmla="*/ 87 h 111"/>
                <a:gd name="T24" fmla="*/ 33 w 111"/>
                <a:gd name="T25" fmla="*/ 78 h 111"/>
                <a:gd name="T26" fmla="*/ 23 w 111"/>
                <a:gd name="T27" fmla="*/ 56 h 111"/>
                <a:gd name="T28" fmla="*/ 32 w 111"/>
                <a:gd name="T29" fmla="*/ 33 h 111"/>
                <a:gd name="T30" fmla="*/ 55 w 111"/>
                <a:gd name="T31" fmla="*/ 24 h 111"/>
                <a:gd name="T32" fmla="*/ 55 w 111"/>
                <a:gd name="T33" fmla="*/ 24 h 111"/>
                <a:gd name="T34" fmla="*/ 77 w 111"/>
                <a:gd name="T35" fmla="*/ 33 h 111"/>
                <a:gd name="T36" fmla="*/ 87 w 111"/>
                <a:gd name="T37" fmla="*/ 55 h 111"/>
                <a:gd name="T38" fmla="*/ 55 w 111"/>
                <a:gd name="T3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11">
                  <a:moveTo>
                    <a:pt x="55" y="0"/>
                  </a:moveTo>
                  <a:lnTo>
                    <a:pt x="55" y="0"/>
                  </a:lnTo>
                  <a:cubicBezTo>
                    <a:pt x="39" y="1"/>
                    <a:pt x="26" y="6"/>
                    <a:pt x="15" y="16"/>
                  </a:cubicBezTo>
                  <a:cubicBezTo>
                    <a:pt x="5" y="27"/>
                    <a:pt x="0" y="41"/>
                    <a:pt x="0" y="56"/>
                  </a:cubicBezTo>
                  <a:cubicBezTo>
                    <a:pt x="0" y="70"/>
                    <a:pt x="6" y="84"/>
                    <a:pt x="16" y="94"/>
                  </a:cubicBezTo>
                  <a:cubicBezTo>
                    <a:pt x="27" y="105"/>
                    <a:pt x="40" y="110"/>
                    <a:pt x="55" y="110"/>
                  </a:cubicBezTo>
                  <a:cubicBezTo>
                    <a:pt x="55" y="110"/>
                    <a:pt x="55" y="110"/>
                    <a:pt x="56" y="110"/>
                  </a:cubicBezTo>
                  <a:cubicBezTo>
                    <a:pt x="86" y="110"/>
                    <a:pt x="110" y="85"/>
                    <a:pt x="110" y="55"/>
                  </a:cubicBezTo>
                  <a:cubicBezTo>
                    <a:pt x="110" y="40"/>
                    <a:pt x="104" y="26"/>
                    <a:pt x="93" y="16"/>
                  </a:cubicBezTo>
                  <a:cubicBezTo>
                    <a:pt x="83" y="6"/>
                    <a:pt x="70" y="1"/>
                    <a:pt x="55" y="0"/>
                  </a:cubicBezTo>
                  <a:close/>
                  <a:moveTo>
                    <a:pt x="55" y="87"/>
                  </a:moveTo>
                  <a:lnTo>
                    <a:pt x="55" y="87"/>
                  </a:lnTo>
                  <a:cubicBezTo>
                    <a:pt x="46" y="87"/>
                    <a:pt x="39" y="84"/>
                    <a:pt x="33" y="78"/>
                  </a:cubicBezTo>
                  <a:cubicBezTo>
                    <a:pt x="27" y="73"/>
                    <a:pt x="23" y="64"/>
                    <a:pt x="23" y="56"/>
                  </a:cubicBezTo>
                  <a:cubicBezTo>
                    <a:pt x="23" y="48"/>
                    <a:pt x="27" y="39"/>
                    <a:pt x="32" y="33"/>
                  </a:cubicBezTo>
                  <a:cubicBezTo>
                    <a:pt x="38" y="27"/>
                    <a:pt x="46" y="24"/>
                    <a:pt x="55" y="24"/>
                  </a:cubicBezTo>
                  <a:lnTo>
                    <a:pt x="55" y="24"/>
                  </a:lnTo>
                  <a:cubicBezTo>
                    <a:pt x="63" y="24"/>
                    <a:pt x="71" y="27"/>
                    <a:pt x="77" y="33"/>
                  </a:cubicBezTo>
                  <a:cubicBezTo>
                    <a:pt x="83" y="38"/>
                    <a:pt x="87" y="46"/>
                    <a:pt x="87" y="55"/>
                  </a:cubicBezTo>
                  <a:cubicBezTo>
                    <a:pt x="87" y="73"/>
                    <a:pt x="72" y="87"/>
                    <a:pt x="55" y="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grpSp>
      <p:grpSp>
        <p:nvGrpSpPr>
          <p:cNvPr id="74" name="Group 73"/>
          <p:cNvGrpSpPr/>
          <p:nvPr/>
        </p:nvGrpSpPr>
        <p:grpSpPr>
          <a:xfrm>
            <a:off x="544751" y="4310499"/>
            <a:ext cx="455954" cy="380482"/>
            <a:chOff x="2648492" y="1964784"/>
            <a:chExt cx="438310" cy="365760"/>
          </a:xfrm>
          <a:solidFill>
            <a:schemeClr val="accent1"/>
          </a:solidFill>
        </p:grpSpPr>
        <p:sp>
          <p:nvSpPr>
            <p:cNvPr id="75" name="Freeform 254"/>
            <p:cNvSpPr>
              <a:spLocks noChangeArrowheads="1"/>
            </p:cNvSpPr>
            <p:nvPr/>
          </p:nvSpPr>
          <p:spPr bwMode="auto">
            <a:xfrm>
              <a:off x="2648492" y="1964784"/>
              <a:ext cx="438310" cy="365760"/>
            </a:xfrm>
            <a:custGeom>
              <a:avLst/>
              <a:gdLst>
                <a:gd name="T0" fmla="*/ 639 w 640"/>
                <a:gd name="T1" fmla="*/ 480 h 534"/>
                <a:gd name="T2" fmla="*/ 639 w 640"/>
                <a:gd name="T3" fmla="*/ 480 h 534"/>
                <a:gd name="T4" fmla="*/ 639 w 640"/>
                <a:gd name="T5" fmla="*/ 479 h 534"/>
                <a:gd name="T6" fmla="*/ 639 w 640"/>
                <a:gd name="T7" fmla="*/ 476 h 534"/>
                <a:gd name="T8" fmla="*/ 597 w 640"/>
                <a:gd name="T9" fmla="*/ 371 h 534"/>
                <a:gd name="T10" fmla="*/ 597 w 640"/>
                <a:gd name="T11" fmla="*/ 62 h 534"/>
                <a:gd name="T12" fmla="*/ 549 w 640"/>
                <a:gd name="T13" fmla="*/ 0 h 534"/>
                <a:gd name="T14" fmla="*/ 101 w 640"/>
                <a:gd name="T15" fmla="*/ 0 h 534"/>
                <a:gd name="T16" fmla="*/ 42 w 640"/>
                <a:gd name="T17" fmla="*/ 62 h 534"/>
                <a:gd name="T18" fmla="*/ 42 w 640"/>
                <a:gd name="T19" fmla="*/ 371 h 534"/>
                <a:gd name="T20" fmla="*/ 0 w 640"/>
                <a:gd name="T21" fmla="*/ 476 h 534"/>
                <a:gd name="T22" fmla="*/ 0 w 640"/>
                <a:gd name="T23" fmla="*/ 479 h 534"/>
                <a:gd name="T24" fmla="*/ 0 w 640"/>
                <a:gd name="T25" fmla="*/ 480 h 534"/>
                <a:gd name="T26" fmla="*/ 0 w 640"/>
                <a:gd name="T27" fmla="*/ 487 h 534"/>
                <a:gd name="T28" fmla="*/ 48 w 640"/>
                <a:gd name="T29" fmla="*/ 533 h 534"/>
                <a:gd name="T30" fmla="*/ 581 w 640"/>
                <a:gd name="T31" fmla="*/ 533 h 534"/>
                <a:gd name="T32" fmla="*/ 639 w 640"/>
                <a:gd name="T33" fmla="*/ 487 h 534"/>
                <a:gd name="T34" fmla="*/ 639 w 640"/>
                <a:gd name="T35" fmla="*/ 480 h 534"/>
                <a:gd name="T36" fmla="*/ 64 w 640"/>
                <a:gd name="T37" fmla="*/ 62 h 534"/>
                <a:gd name="T38" fmla="*/ 64 w 640"/>
                <a:gd name="T39" fmla="*/ 62 h 534"/>
                <a:gd name="T40" fmla="*/ 101 w 640"/>
                <a:gd name="T41" fmla="*/ 21 h 534"/>
                <a:gd name="T42" fmla="*/ 549 w 640"/>
                <a:gd name="T43" fmla="*/ 21 h 534"/>
                <a:gd name="T44" fmla="*/ 575 w 640"/>
                <a:gd name="T45" fmla="*/ 62 h 534"/>
                <a:gd name="T46" fmla="*/ 575 w 640"/>
                <a:gd name="T47" fmla="*/ 363 h 534"/>
                <a:gd name="T48" fmla="*/ 64 w 640"/>
                <a:gd name="T49" fmla="*/ 363 h 534"/>
                <a:gd name="T50" fmla="*/ 64 w 640"/>
                <a:gd name="T51" fmla="*/ 62 h 534"/>
                <a:gd name="T52" fmla="*/ 60 w 640"/>
                <a:gd name="T53" fmla="*/ 384 h 534"/>
                <a:gd name="T54" fmla="*/ 60 w 640"/>
                <a:gd name="T55" fmla="*/ 384 h 534"/>
                <a:gd name="T56" fmla="*/ 580 w 640"/>
                <a:gd name="T57" fmla="*/ 384 h 534"/>
                <a:gd name="T58" fmla="*/ 613 w 640"/>
                <a:gd name="T59" fmla="*/ 469 h 534"/>
                <a:gd name="T60" fmla="*/ 26 w 640"/>
                <a:gd name="T61" fmla="*/ 469 h 534"/>
                <a:gd name="T62" fmla="*/ 60 w 640"/>
                <a:gd name="T63" fmla="*/ 384 h 534"/>
                <a:gd name="T64" fmla="*/ 581 w 640"/>
                <a:gd name="T65" fmla="*/ 512 h 534"/>
                <a:gd name="T66" fmla="*/ 581 w 640"/>
                <a:gd name="T67" fmla="*/ 512 h 534"/>
                <a:gd name="T68" fmla="*/ 48 w 640"/>
                <a:gd name="T69" fmla="*/ 512 h 534"/>
                <a:gd name="T70" fmla="*/ 21 w 640"/>
                <a:gd name="T71" fmla="*/ 490 h 534"/>
                <a:gd name="T72" fmla="*/ 618 w 640"/>
                <a:gd name="T73" fmla="*/ 490 h 534"/>
                <a:gd name="T74" fmla="*/ 581 w 640"/>
                <a:gd name="T75" fmla="*/ 5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534">
                  <a:moveTo>
                    <a:pt x="639" y="480"/>
                  </a:moveTo>
                  <a:lnTo>
                    <a:pt x="639" y="480"/>
                  </a:lnTo>
                  <a:lnTo>
                    <a:pt x="639" y="479"/>
                  </a:lnTo>
                  <a:cubicBezTo>
                    <a:pt x="639" y="478"/>
                    <a:pt x="639" y="477"/>
                    <a:pt x="639" y="476"/>
                  </a:cubicBezTo>
                  <a:cubicBezTo>
                    <a:pt x="597" y="371"/>
                    <a:pt x="597" y="371"/>
                    <a:pt x="597" y="371"/>
                  </a:cubicBezTo>
                  <a:cubicBezTo>
                    <a:pt x="597" y="62"/>
                    <a:pt x="597" y="62"/>
                    <a:pt x="597" y="62"/>
                  </a:cubicBezTo>
                  <a:cubicBezTo>
                    <a:pt x="597" y="36"/>
                    <a:pt x="578" y="0"/>
                    <a:pt x="549" y="0"/>
                  </a:cubicBezTo>
                  <a:cubicBezTo>
                    <a:pt x="101" y="0"/>
                    <a:pt x="101" y="0"/>
                    <a:pt x="101" y="0"/>
                  </a:cubicBezTo>
                  <a:cubicBezTo>
                    <a:pt x="74" y="0"/>
                    <a:pt x="42" y="32"/>
                    <a:pt x="42" y="62"/>
                  </a:cubicBezTo>
                  <a:cubicBezTo>
                    <a:pt x="42" y="371"/>
                    <a:pt x="42" y="371"/>
                    <a:pt x="42" y="371"/>
                  </a:cubicBezTo>
                  <a:cubicBezTo>
                    <a:pt x="0" y="476"/>
                    <a:pt x="0" y="476"/>
                    <a:pt x="0" y="476"/>
                  </a:cubicBezTo>
                  <a:cubicBezTo>
                    <a:pt x="0" y="477"/>
                    <a:pt x="0" y="478"/>
                    <a:pt x="0" y="479"/>
                  </a:cubicBezTo>
                  <a:lnTo>
                    <a:pt x="0" y="480"/>
                  </a:lnTo>
                  <a:cubicBezTo>
                    <a:pt x="0" y="487"/>
                    <a:pt x="0" y="487"/>
                    <a:pt x="0" y="487"/>
                  </a:cubicBezTo>
                  <a:cubicBezTo>
                    <a:pt x="0" y="514"/>
                    <a:pt x="19" y="533"/>
                    <a:pt x="48" y="533"/>
                  </a:cubicBezTo>
                  <a:cubicBezTo>
                    <a:pt x="581" y="533"/>
                    <a:pt x="581" y="533"/>
                    <a:pt x="581" y="533"/>
                  </a:cubicBezTo>
                  <a:cubicBezTo>
                    <a:pt x="609" y="533"/>
                    <a:pt x="639" y="515"/>
                    <a:pt x="639" y="487"/>
                  </a:cubicBezTo>
                  <a:lnTo>
                    <a:pt x="639" y="480"/>
                  </a:lnTo>
                  <a:close/>
                  <a:moveTo>
                    <a:pt x="64" y="62"/>
                  </a:moveTo>
                  <a:lnTo>
                    <a:pt x="64" y="62"/>
                  </a:lnTo>
                  <a:cubicBezTo>
                    <a:pt x="64" y="44"/>
                    <a:pt x="86" y="21"/>
                    <a:pt x="101" y="21"/>
                  </a:cubicBezTo>
                  <a:cubicBezTo>
                    <a:pt x="549" y="21"/>
                    <a:pt x="549" y="21"/>
                    <a:pt x="549" y="21"/>
                  </a:cubicBezTo>
                  <a:cubicBezTo>
                    <a:pt x="563" y="21"/>
                    <a:pt x="575" y="43"/>
                    <a:pt x="575" y="62"/>
                  </a:cubicBezTo>
                  <a:cubicBezTo>
                    <a:pt x="575" y="363"/>
                    <a:pt x="575" y="363"/>
                    <a:pt x="575" y="363"/>
                  </a:cubicBezTo>
                  <a:cubicBezTo>
                    <a:pt x="64" y="363"/>
                    <a:pt x="64" y="363"/>
                    <a:pt x="64" y="363"/>
                  </a:cubicBezTo>
                  <a:lnTo>
                    <a:pt x="64" y="62"/>
                  </a:lnTo>
                  <a:close/>
                  <a:moveTo>
                    <a:pt x="60" y="384"/>
                  </a:moveTo>
                  <a:lnTo>
                    <a:pt x="60" y="384"/>
                  </a:lnTo>
                  <a:cubicBezTo>
                    <a:pt x="580" y="384"/>
                    <a:pt x="580" y="384"/>
                    <a:pt x="580" y="384"/>
                  </a:cubicBezTo>
                  <a:cubicBezTo>
                    <a:pt x="613" y="469"/>
                    <a:pt x="613" y="469"/>
                    <a:pt x="613" y="469"/>
                  </a:cubicBezTo>
                  <a:cubicBezTo>
                    <a:pt x="26" y="469"/>
                    <a:pt x="26" y="469"/>
                    <a:pt x="26" y="469"/>
                  </a:cubicBezTo>
                  <a:lnTo>
                    <a:pt x="60" y="384"/>
                  </a:lnTo>
                  <a:close/>
                  <a:moveTo>
                    <a:pt x="581" y="512"/>
                  </a:moveTo>
                  <a:lnTo>
                    <a:pt x="581" y="512"/>
                  </a:lnTo>
                  <a:cubicBezTo>
                    <a:pt x="48" y="512"/>
                    <a:pt x="48" y="512"/>
                    <a:pt x="48" y="512"/>
                  </a:cubicBezTo>
                  <a:cubicBezTo>
                    <a:pt x="40" y="512"/>
                    <a:pt x="23" y="509"/>
                    <a:pt x="21" y="490"/>
                  </a:cubicBezTo>
                  <a:cubicBezTo>
                    <a:pt x="618" y="490"/>
                    <a:pt x="618" y="490"/>
                    <a:pt x="618" y="490"/>
                  </a:cubicBezTo>
                  <a:cubicBezTo>
                    <a:pt x="615" y="503"/>
                    <a:pt x="597" y="512"/>
                    <a:pt x="581" y="51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964">
                <a:solidFill>
                  <a:srgbClr val="000000"/>
                </a:solidFill>
              </a:endParaRPr>
            </a:p>
          </p:txBody>
        </p:sp>
        <p:sp>
          <p:nvSpPr>
            <p:cNvPr id="76" name="Freeform 255"/>
            <p:cNvSpPr>
              <a:spLocks noChangeArrowheads="1"/>
            </p:cNvSpPr>
            <p:nvPr/>
          </p:nvSpPr>
          <p:spPr bwMode="auto">
            <a:xfrm>
              <a:off x="2721040" y="2010125"/>
              <a:ext cx="293214" cy="175323"/>
            </a:xfrm>
            <a:custGeom>
              <a:avLst/>
              <a:gdLst>
                <a:gd name="T0" fmla="*/ 415 w 427"/>
                <a:gd name="T1" fmla="*/ 0 h 257"/>
                <a:gd name="T2" fmla="*/ 415 w 427"/>
                <a:gd name="T3" fmla="*/ 0 h 257"/>
                <a:gd name="T4" fmla="*/ 11 w 427"/>
                <a:gd name="T5" fmla="*/ 0 h 257"/>
                <a:gd name="T6" fmla="*/ 0 w 427"/>
                <a:gd name="T7" fmla="*/ 10 h 257"/>
                <a:gd name="T8" fmla="*/ 0 w 427"/>
                <a:gd name="T9" fmla="*/ 245 h 257"/>
                <a:gd name="T10" fmla="*/ 11 w 427"/>
                <a:gd name="T11" fmla="*/ 256 h 257"/>
                <a:gd name="T12" fmla="*/ 415 w 427"/>
                <a:gd name="T13" fmla="*/ 256 h 257"/>
                <a:gd name="T14" fmla="*/ 426 w 427"/>
                <a:gd name="T15" fmla="*/ 245 h 257"/>
                <a:gd name="T16" fmla="*/ 426 w 427"/>
                <a:gd name="T17" fmla="*/ 10 h 257"/>
                <a:gd name="T18" fmla="*/ 415 w 427"/>
                <a:gd name="T19" fmla="*/ 0 h 257"/>
                <a:gd name="T20" fmla="*/ 405 w 427"/>
                <a:gd name="T21" fmla="*/ 234 h 257"/>
                <a:gd name="T22" fmla="*/ 405 w 427"/>
                <a:gd name="T23" fmla="*/ 234 h 257"/>
                <a:gd name="T24" fmla="*/ 21 w 427"/>
                <a:gd name="T25" fmla="*/ 234 h 257"/>
                <a:gd name="T26" fmla="*/ 21 w 427"/>
                <a:gd name="T27" fmla="*/ 21 h 257"/>
                <a:gd name="T28" fmla="*/ 405 w 427"/>
                <a:gd name="T29" fmla="*/ 21 h 257"/>
                <a:gd name="T30" fmla="*/ 405 w 427"/>
                <a:gd name="T31"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257">
                  <a:moveTo>
                    <a:pt x="415" y="0"/>
                  </a:moveTo>
                  <a:lnTo>
                    <a:pt x="415" y="0"/>
                  </a:lnTo>
                  <a:cubicBezTo>
                    <a:pt x="11" y="0"/>
                    <a:pt x="11" y="0"/>
                    <a:pt x="11" y="0"/>
                  </a:cubicBezTo>
                  <a:cubicBezTo>
                    <a:pt x="4" y="0"/>
                    <a:pt x="0" y="5"/>
                    <a:pt x="0" y="10"/>
                  </a:cubicBezTo>
                  <a:cubicBezTo>
                    <a:pt x="0" y="245"/>
                    <a:pt x="0" y="245"/>
                    <a:pt x="0" y="245"/>
                  </a:cubicBezTo>
                  <a:cubicBezTo>
                    <a:pt x="0" y="251"/>
                    <a:pt x="4" y="256"/>
                    <a:pt x="11" y="256"/>
                  </a:cubicBezTo>
                  <a:cubicBezTo>
                    <a:pt x="415" y="256"/>
                    <a:pt x="415" y="256"/>
                    <a:pt x="415" y="256"/>
                  </a:cubicBezTo>
                  <a:cubicBezTo>
                    <a:pt x="421" y="256"/>
                    <a:pt x="426" y="251"/>
                    <a:pt x="426" y="245"/>
                  </a:cubicBezTo>
                  <a:cubicBezTo>
                    <a:pt x="426" y="10"/>
                    <a:pt x="426" y="10"/>
                    <a:pt x="426" y="10"/>
                  </a:cubicBezTo>
                  <a:cubicBezTo>
                    <a:pt x="426" y="5"/>
                    <a:pt x="421" y="0"/>
                    <a:pt x="415" y="0"/>
                  </a:cubicBezTo>
                  <a:close/>
                  <a:moveTo>
                    <a:pt x="405" y="234"/>
                  </a:moveTo>
                  <a:lnTo>
                    <a:pt x="405" y="234"/>
                  </a:lnTo>
                  <a:cubicBezTo>
                    <a:pt x="21" y="234"/>
                    <a:pt x="21" y="234"/>
                    <a:pt x="21" y="234"/>
                  </a:cubicBezTo>
                  <a:cubicBezTo>
                    <a:pt x="21" y="21"/>
                    <a:pt x="21" y="21"/>
                    <a:pt x="21" y="21"/>
                  </a:cubicBezTo>
                  <a:cubicBezTo>
                    <a:pt x="405" y="21"/>
                    <a:pt x="405" y="21"/>
                    <a:pt x="405" y="21"/>
                  </a:cubicBezTo>
                  <a:lnTo>
                    <a:pt x="405" y="2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964">
                <a:solidFill>
                  <a:srgbClr val="000000"/>
                </a:solidFill>
              </a:endParaRPr>
            </a:p>
          </p:txBody>
        </p:sp>
      </p:grpSp>
      <p:grpSp>
        <p:nvGrpSpPr>
          <p:cNvPr id="77" name="Group 76"/>
          <p:cNvGrpSpPr/>
          <p:nvPr/>
        </p:nvGrpSpPr>
        <p:grpSpPr>
          <a:xfrm>
            <a:off x="650672" y="5121560"/>
            <a:ext cx="405241" cy="459262"/>
            <a:chOff x="549814" y="4652042"/>
            <a:chExt cx="251964" cy="264933"/>
          </a:xfrm>
          <a:solidFill>
            <a:srgbClr val="0078EF"/>
          </a:solidFill>
        </p:grpSpPr>
        <p:sp>
          <p:nvSpPr>
            <p:cNvPr id="78" name="Freeform 106"/>
            <p:cNvSpPr>
              <a:spLocks noChangeArrowheads="1"/>
            </p:cNvSpPr>
            <p:nvPr/>
          </p:nvSpPr>
          <p:spPr bwMode="auto">
            <a:xfrm>
              <a:off x="679501" y="4750234"/>
              <a:ext cx="53727" cy="44464"/>
            </a:xfrm>
            <a:custGeom>
              <a:avLst/>
              <a:gdLst>
                <a:gd name="T0" fmla="*/ 116 w 130"/>
                <a:gd name="T1" fmla="*/ 0 h 108"/>
                <a:gd name="T2" fmla="*/ 116 w 130"/>
                <a:gd name="T3" fmla="*/ 0 h 108"/>
                <a:gd name="T4" fmla="*/ 11 w 130"/>
                <a:gd name="T5" fmla="*/ 0 h 108"/>
                <a:gd name="T6" fmla="*/ 0 w 130"/>
                <a:gd name="T7" fmla="*/ 12 h 108"/>
                <a:gd name="T8" fmla="*/ 0 w 130"/>
                <a:gd name="T9" fmla="*/ 96 h 108"/>
                <a:gd name="T10" fmla="*/ 11 w 130"/>
                <a:gd name="T11" fmla="*/ 107 h 108"/>
                <a:gd name="T12" fmla="*/ 116 w 130"/>
                <a:gd name="T13" fmla="*/ 107 h 108"/>
                <a:gd name="T14" fmla="*/ 129 w 130"/>
                <a:gd name="T15" fmla="*/ 96 h 108"/>
                <a:gd name="T16" fmla="*/ 129 w 130"/>
                <a:gd name="T17" fmla="*/ 12 h 108"/>
                <a:gd name="T18" fmla="*/ 116 w 130"/>
                <a:gd name="T19" fmla="*/ 0 h 108"/>
                <a:gd name="T20" fmla="*/ 105 w 130"/>
                <a:gd name="T21" fmla="*/ 85 h 108"/>
                <a:gd name="T22" fmla="*/ 105 w 130"/>
                <a:gd name="T23" fmla="*/ 85 h 108"/>
                <a:gd name="T24" fmla="*/ 23 w 130"/>
                <a:gd name="T25" fmla="*/ 85 h 108"/>
                <a:gd name="T26" fmla="*/ 23 w 130"/>
                <a:gd name="T27" fmla="*/ 23 h 108"/>
                <a:gd name="T28" fmla="*/ 105 w 130"/>
                <a:gd name="T29" fmla="*/ 23 h 108"/>
                <a:gd name="T30" fmla="*/ 105 w 130"/>
                <a:gd name="T31"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08">
                  <a:moveTo>
                    <a:pt x="116" y="0"/>
                  </a:moveTo>
                  <a:lnTo>
                    <a:pt x="116" y="0"/>
                  </a:lnTo>
                  <a:cubicBezTo>
                    <a:pt x="11" y="0"/>
                    <a:pt x="11" y="0"/>
                    <a:pt x="11" y="0"/>
                  </a:cubicBezTo>
                  <a:cubicBezTo>
                    <a:pt x="5" y="0"/>
                    <a:pt x="0" y="5"/>
                    <a:pt x="0" y="12"/>
                  </a:cubicBezTo>
                  <a:cubicBezTo>
                    <a:pt x="0" y="96"/>
                    <a:pt x="0" y="96"/>
                    <a:pt x="0" y="96"/>
                  </a:cubicBezTo>
                  <a:cubicBezTo>
                    <a:pt x="0" y="102"/>
                    <a:pt x="5" y="107"/>
                    <a:pt x="11" y="107"/>
                  </a:cubicBezTo>
                  <a:cubicBezTo>
                    <a:pt x="116" y="107"/>
                    <a:pt x="116" y="107"/>
                    <a:pt x="116" y="107"/>
                  </a:cubicBezTo>
                  <a:cubicBezTo>
                    <a:pt x="123" y="107"/>
                    <a:pt x="129" y="102"/>
                    <a:pt x="129" y="96"/>
                  </a:cubicBezTo>
                  <a:cubicBezTo>
                    <a:pt x="129" y="12"/>
                    <a:pt x="129" y="12"/>
                    <a:pt x="129" y="12"/>
                  </a:cubicBezTo>
                  <a:cubicBezTo>
                    <a:pt x="129" y="5"/>
                    <a:pt x="123" y="0"/>
                    <a:pt x="116" y="0"/>
                  </a:cubicBezTo>
                  <a:close/>
                  <a:moveTo>
                    <a:pt x="105" y="85"/>
                  </a:moveTo>
                  <a:lnTo>
                    <a:pt x="105" y="85"/>
                  </a:lnTo>
                  <a:cubicBezTo>
                    <a:pt x="23" y="85"/>
                    <a:pt x="23" y="85"/>
                    <a:pt x="23" y="85"/>
                  </a:cubicBezTo>
                  <a:cubicBezTo>
                    <a:pt x="23" y="23"/>
                    <a:pt x="23" y="23"/>
                    <a:pt x="23" y="23"/>
                  </a:cubicBezTo>
                  <a:cubicBezTo>
                    <a:pt x="105" y="23"/>
                    <a:pt x="105" y="23"/>
                    <a:pt x="105" y="23"/>
                  </a:cubicBezTo>
                  <a:lnTo>
                    <a:pt x="105" y="8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sp>
          <p:nvSpPr>
            <p:cNvPr id="79" name="Freeform 107"/>
            <p:cNvSpPr>
              <a:spLocks noChangeArrowheads="1"/>
            </p:cNvSpPr>
            <p:nvPr/>
          </p:nvSpPr>
          <p:spPr bwMode="auto">
            <a:xfrm>
              <a:off x="549814" y="4652042"/>
              <a:ext cx="251964" cy="264933"/>
            </a:xfrm>
            <a:custGeom>
              <a:avLst/>
              <a:gdLst>
                <a:gd name="T0" fmla="*/ 521 w 599"/>
                <a:gd name="T1" fmla="*/ 460 h 632"/>
                <a:gd name="T2" fmla="*/ 455 w 599"/>
                <a:gd name="T3" fmla="*/ 414 h 632"/>
                <a:gd name="T4" fmla="*/ 431 w 599"/>
                <a:gd name="T5" fmla="*/ 151 h 632"/>
                <a:gd name="T6" fmla="*/ 420 w 599"/>
                <a:gd name="T7" fmla="*/ 0 h 632"/>
                <a:gd name="T8" fmla="*/ 108 w 599"/>
                <a:gd name="T9" fmla="*/ 4 h 632"/>
                <a:gd name="T10" fmla="*/ 0 w 599"/>
                <a:gd name="T11" fmla="*/ 142 h 632"/>
                <a:gd name="T12" fmla="*/ 12 w 599"/>
                <a:gd name="T13" fmla="*/ 606 h 632"/>
                <a:gd name="T14" fmla="*/ 431 w 599"/>
                <a:gd name="T15" fmla="*/ 594 h 632"/>
                <a:gd name="T16" fmla="*/ 436 w 599"/>
                <a:gd name="T17" fmla="*/ 426 h 632"/>
                <a:gd name="T18" fmla="*/ 446 w 599"/>
                <a:gd name="T19" fmla="*/ 473 h 632"/>
                <a:gd name="T20" fmla="*/ 520 w 599"/>
                <a:gd name="T21" fmla="*/ 611 h 632"/>
                <a:gd name="T22" fmla="*/ 555 w 599"/>
                <a:gd name="T23" fmla="*/ 631 h 632"/>
                <a:gd name="T24" fmla="*/ 595 w 599"/>
                <a:gd name="T25" fmla="*/ 599 h 632"/>
                <a:gd name="T26" fmla="*/ 521 w 599"/>
                <a:gd name="T27" fmla="*/ 460 h 632"/>
                <a:gd name="T28" fmla="*/ 114 w 599"/>
                <a:gd name="T29" fmla="*/ 34 h 632"/>
                <a:gd name="T30" fmla="*/ 31 w 599"/>
                <a:gd name="T31" fmla="*/ 136 h 632"/>
                <a:gd name="T32" fmla="*/ 409 w 599"/>
                <a:gd name="T33" fmla="*/ 582 h 632"/>
                <a:gd name="T34" fmla="*/ 23 w 599"/>
                <a:gd name="T35" fmla="*/ 582 h 632"/>
                <a:gd name="T36" fmla="*/ 125 w 599"/>
                <a:gd name="T37" fmla="*/ 159 h 632"/>
                <a:gd name="T38" fmla="*/ 137 w 599"/>
                <a:gd name="T39" fmla="*/ 24 h 632"/>
                <a:gd name="T40" fmla="*/ 409 w 599"/>
                <a:gd name="T41" fmla="*/ 143 h 632"/>
                <a:gd name="T42" fmla="*/ 232 w 599"/>
                <a:gd name="T43" fmla="*/ 227 h 632"/>
                <a:gd name="T44" fmla="*/ 57 w 599"/>
                <a:gd name="T45" fmla="*/ 238 h 632"/>
                <a:gd name="T46" fmla="*/ 224 w 599"/>
                <a:gd name="T47" fmla="*/ 250 h 632"/>
                <a:gd name="T48" fmla="*/ 217 w 599"/>
                <a:gd name="T49" fmla="*/ 300 h 632"/>
                <a:gd name="T50" fmla="*/ 57 w 599"/>
                <a:gd name="T51" fmla="*/ 311 h 632"/>
                <a:gd name="T52" fmla="*/ 217 w 599"/>
                <a:gd name="T53" fmla="*/ 323 h 632"/>
                <a:gd name="T54" fmla="*/ 245 w 599"/>
                <a:gd name="T55" fmla="*/ 373 h 632"/>
                <a:gd name="T56" fmla="*/ 57 w 599"/>
                <a:gd name="T57" fmla="*/ 384 h 632"/>
                <a:gd name="T58" fmla="*/ 263 w 599"/>
                <a:gd name="T59" fmla="*/ 396 h 632"/>
                <a:gd name="T60" fmla="*/ 328 w 599"/>
                <a:gd name="T61" fmla="*/ 434 h 632"/>
                <a:gd name="T62" fmla="*/ 409 w 599"/>
                <a:gd name="T63" fmla="*/ 435 h 632"/>
                <a:gd name="T64" fmla="*/ 336 w 599"/>
                <a:gd name="T65" fmla="*/ 412 h 632"/>
                <a:gd name="T66" fmla="*/ 248 w 599"/>
                <a:gd name="T67" fmla="*/ 253 h 632"/>
                <a:gd name="T68" fmla="*/ 406 w 599"/>
                <a:gd name="T69" fmla="*/ 166 h 632"/>
                <a:gd name="T70" fmla="*/ 336 w 599"/>
                <a:gd name="T71" fmla="*/ 412 h 632"/>
                <a:gd name="T72" fmla="*/ 572 w 599"/>
                <a:gd name="T73" fmla="*/ 593 h 632"/>
                <a:gd name="T74" fmla="*/ 550 w 599"/>
                <a:gd name="T75" fmla="*/ 606 h 632"/>
                <a:gd name="T76" fmla="*/ 471 w 599"/>
                <a:gd name="T77" fmla="*/ 491 h 632"/>
                <a:gd name="T78" fmla="*/ 476 w 599"/>
                <a:gd name="T79" fmla="*/ 467 h 632"/>
                <a:gd name="T80" fmla="*/ 501 w 599"/>
                <a:gd name="T81" fmla="*/ 473 h 632"/>
                <a:gd name="T82" fmla="*/ 572 w 599"/>
                <a:gd name="T83" fmla="*/ 593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9" h="632">
                  <a:moveTo>
                    <a:pt x="521" y="460"/>
                  </a:moveTo>
                  <a:lnTo>
                    <a:pt x="521" y="460"/>
                  </a:lnTo>
                  <a:cubicBezTo>
                    <a:pt x="511" y="445"/>
                    <a:pt x="492" y="438"/>
                    <a:pt x="474" y="443"/>
                  </a:cubicBezTo>
                  <a:cubicBezTo>
                    <a:pt x="455" y="414"/>
                    <a:pt x="455" y="414"/>
                    <a:pt x="455" y="414"/>
                  </a:cubicBezTo>
                  <a:cubicBezTo>
                    <a:pt x="485" y="395"/>
                    <a:pt x="506" y="366"/>
                    <a:pt x="517" y="331"/>
                  </a:cubicBezTo>
                  <a:cubicBezTo>
                    <a:pt x="538" y="257"/>
                    <a:pt x="500" y="181"/>
                    <a:pt x="431" y="151"/>
                  </a:cubicBezTo>
                  <a:cubicBezTo>
                    <a:pt x="431" y="11"/>
                    <a:pt x="431" y="11"/>
                    <a:pt x="431" y="11"/>
                  </a:cubicBezTo>
                  <a:cubicBezTo>
                    <a:pt x="431" y="5"/>
                    <a:pt x="426" y="0"/>
                    <a:pt x="420" y="0"/>
                  </a:cubicBezTo>
                  <a:cubicBezTo>
                    <a:pt x="117" y="0"/>
                    <a:pt x="117" y="0"/>
                    <a:pt x="117" y="0"/>
                  </a:cubicBezTo>
                  <a:cubicBezTo>
                    <a:pt x="113" y="0"/>
                    <a:pt x="110" y="2"/>
                    <a:pt x="108" y="4"/>
                  </a:cubicBezTo>
                  <a:cubicBezTo>
                    <a:pt x="3" y="134"/>
                    <a:pt x="3" y="134"/>
                    <a:pt x="3" y="134"/>
                  </a:cubicBezTo>
                  <a:cubicBezTo>
                    <a:pt x="1" y="136"/>
                    <a:pt x="0" y="138"/>
                    <a:pt x="0" y="142"/>
                  </a:cubicBezTo>
                  <a:cubicBezTo>
                    <a:pt x="0" y="594"/>
                    <a:pt x="0" y="594"/>
                    <a:pt x="0" y="594"/>
                  </a:cubicBezTo>
                  <a:cubicBezTo>
                    <a:pt x="0" y="601"/>
                    <a:pt x="6" y="606"/>
                    <a:pt x="12" y="606"/>
                  </a:cubicBezTo>
                  <a:cubicBezTo>
                    <a:pt x="420" y="606"/>
                    <a:pt x="420" y="606"/>
                    <a:pt x="420" y="606"/>
                  </a:cubicBezTo>
                  <a:cubicBezTo>
                    <a:pt x="426" y="606"/>
                    <a:pt x="431" y="601"/>
                    <a:pt x="431" y="594"/>
                  </a:cubicBezTo>
                  <a:cubicBezTo>
                    <a:pt x="431" y="427"/>
                    <a:pt x="431" y="427"/>
                    <a:pt x="431" y="427"/>
                  </a:cubicBezTo>
                  <a:cubicBezTo>
                    <a:pt x="433" y="427"/>
                    <a:pt x="435" y="426"/>
                    <a:pt x="436" y="426"/>
                  </a:cubicBezTo>
                  <a:cubicBezTo>
                    <a:pt x="454" y="456"/>
                    <a:pt x="454" y="456"/>
                    <a:pt x="454" y="456"/>
                  </a:cubicBezTo>
                  <a:cubicBezTo>
                    <a:pt x="450" y="461"/>
                    <a:pt x="447" y="466"/>
                    <a:pt x="446" y="473"/>
                  </a:cubicBezTo>
                  <a:cubicBezTo>
                    <a:pt x="443" y="483"/>
                    <a:pt x="445" y="494"/>
                    <a:pt x="451" y="504"/>
                  </a:cubicBezTo>
                  <a:cubicBezTo>
                    <a:pt x="520" y="611"/>
                    <a:pt x="520" y="611"/>
                    <a:pt x="520" y="611"/>
                  </a:cubicBezTo>
                  <a:cubicBezTo>
                    <a:pt x="525" y="619"/>
                    <a:pt x="534" y="626"/>
                    <a:pt x="544" y="629"/>
                  </a:cubicBezTo>
                  <a:cubicBezTo>
                    <a:pt x="547" y="630"/>
                    <a:pt x="551" y="631"/>
                    <a:pt x="555" y="631"/>
                  </a:cubicBezTo>
                  <a:cubicBezTo>
                    <a:pt x="563" y="631"/>
                    <a:pt x="570" y="628"/>
                    <a:pt x="577" y="625"/>
                  </a:cubicBezTo>
                  <a:cubicBezTo>
                    <a:pt x="587" y="618"/>
                    <a:pt x="593" y="609"/>
                    <a:pt x="595" y="599"/>
                  </a:cubicBezTo>
                  <a:cubicBezTo>
                    <a:pt x="598" y="588"/>
                    <a:pt x="596" y="577"/>
                    <a:pt x="590" y="567"/>
                  </a:cubicBezTo>
                  <a:lnTo>
                    <a:pt x="521" y="460"/>
                  </a:lnTo>
                  <a:close/>
                  <a:moveTo>
                    <a:pt x="114" y="34"/>
                  </a:moveTo>
                  <a:lnTo>
                    <a:pt x="114" y="34"/>
                  </a:lnTo>
                  <a:cubicBezTo>
                    <a:pt x="114" y="136"/>
                    <a:pt x="114" y="136"/>
                    <a:pt x="114" y="136"/>
                  </a:cubicBezTo>
                  <a:cubicBezTo>
                    <a:pt x="31" y="136"/>
                    <a:pt x="31" y="136"/>
                    <a:pt x="31" y="136"/>
                  </a:cubicBezTo>
                  <a:lnTo>
                    <a:pt x="114" y="34"/>
                  </a:lnTo>
                  <a:close/>
                  <a:moveTo>
                    <a:pt x="409" y="582"/>
                  </a:moveTo>
                  <a:lnTo>
                    <a:pt x="409" y="582"/>
                  </a:lnTo>
                  <a:cubicBezTo>
                    <a:pt x="23" y="582"/>
                    <a:pt x="23" y="582"/>
                    <a:pt x="23" y="582"/>
                  </a:cubicBezTo>
                  <a:cubicBezTo>
                    <a:pt x="23" y="159"/>
                    <a:pt x="23" y="159"/>
                    <a:pt x="23" y="159"/>
                  </a:cubicBezTo>
                  <a:cubicBezTo>
                    <a:pt x="125" y="159"/>
                    <a:pt x="125" y="159"/>
                    <a:pt x="125" y="159"/>
                  </a:cubicBezTo>
                  <a:cubicBezTo>
                    <a:pt x="132" y="159"/>
                    <a:pt x="137" y="154"/>
                    <a:pt x="137" y="148"/>
                  </a:cubicBezTo>
                  <a:cubicBezTo>
                    <a:pt x="137" y="24"/>
                    <a:pt x="137" y="24"/>
                    <a:pt x="137" y="24"/>
                  </a:cubicBezTo>
                  <a:cubicBezTo>
                    <a:pt x="409" y="24"/>
                    <a:pt x="409" y="24"/>
                    <a:pt x="409" y="24"/>
                  </a:cubicBezTo>
                  <a:cubicBezTo>
                    <a:pt x="409" y="143"/>
                    <a:pt x="409" y="143"/>
                    <a:pt x="409" y="143"/>
                  </a:cubicBezTo>
                  <a:cubicBezTo>
                    <a:pt x="337" y="124"/>
                    <a:pt x="263" y="161"/>
                    <a:pt x="233" y="228"/>
                  </a:cubicBezTo>
                  <a:lnTo>
                    <a:pt x="232" y="227"/>
                  </a:lnTo>
                  <a:cubicBezTo>
                    <a:pt x="68" y="227"/>
                    <a:pt x="68" y="227"/>
                    <a:pt x="68" y="227"/>
                  </a:cubicBezTo>
                  <a:cubicBezTo>
                    <a:pt x="62" y="227"/>
                    <a:pt x="57" y="232"/>
                    <a:pt x="57" y="238"/>
                  </a:cubicBezTo>
                  <a:cubicBezTo>
                    <a:pt x="57" y="245"/>
                    <a:pt x="62" y="250"/>
                    <a:pt x="68" y="250"/>
                  </a:cubicBezTo>
                  <a:cubicBezTo>
                    <a:pt x="224" y="250"/>
                    <a:pt x="224" y="250"/>
                    <a:pt x="224" y="250"/>
                  </a:cubicBezTo>
                  <a:cubicBezTo>
                    <a:pt x="220" y="268"/>
                    <a:pt x="219" y="284"/>
                    <a:pt x="220" y="301"/>
                  </a:cubicBezTo>
                  <a:cubicBezTo>
                    <a:pt x="219" y="301"/>
                    <a:pt x="218" y="300"/>
                    <a:pt x="217" y="300"/>
                  </a:cubicBezTo>
                  <a:cubicBezTo>
                    <a:pt x="68" y="300"/>
                    <a:pt x="68" y="300"/>
                    <a:pt x="68" y="300"/>
                  </a:cubicBezTo>
                  <a:cubicBezTo>
                    <a:pt x="62" y="300"/>
                    <a:pt x="57" y="305"/>
                    <a:pt x="57" y="311"/>
                  </a:cubicBezTo>
                  <a:cubicBezTo>
                    <a:pt x="57" y="317"/>
                    <a:pt x="62" y="323"/>
                    <a:pt x="68" y="323"/>
                  </a:cubicBezTo>
                  <a:cubicBezTo>
                    <a:pt x="217" y="323"/>
                    <a:pt x="217" y="323"/>
                    <a:pt x="217" y="323"/>
                  </a:cubicBezTo>
                  <a:cubicBezTo>
                    <a:pt x="220" y="323"/>
                    <a:pt x="221" y="322"/>
                    <a:pt x="223" y="321"/>
                  </a:cubicBezTo>
                  <a:cubicBezTo>
                    <a:pt x="227" y="339"/>
                    <a:pt x="235" y="357"/>
                    <a:pt x="245" y="373"/>
                  </a:cubicBezTo>
                  <a:cubicBezTo>
                    <a:pt x="68" y="373"/>
                    <a:pt x="68" y="373"/>
                    <a:pt x="68" y="373"/>
                  </a:cubicBezTo>
                  <a:cubicBezTo>
                    <a:pt x="62" y="373"/>
                    <a:pt x="57" y="378"/>
                    <a:pt x="57" y="384"/>
                  </a:cubicBezTo>
                  <a:cubicBezTo>
                    <a:pt x="57" y="390"/>
                    <a:pt x="62" y="396"/>
                    <a:pt x="68" y="396"/>
                  </a:cubicBezTo>
                  <a:cubicBezTo>
                    <a:pt x="263" y="396"/>
                    <a:pt x="263" y="396"/>
                    <a:pt x="263" y="396"/>
                  </a:cubicBezTo>
                  <a:cubicBezTo>
                    <a:pt x="264" y="396"/>
                    <a:pt x="264" y="396"/>
                    <a:pt x="264" y="396"/>
                  </a:cubicBezTo>
                  <a:cubicBezTo>
                    <a:pt x="282" y="413"/>
                    <a:pt x="303" y="427"/>
                    <a:pt x="328" y="434"/>
                  </a:cubicBezTo>
                  <a:cubicBezTo>
                    <a:pt x="343" y="438"/>
                    <a:pt x="357" y="440"/>
                    <a:pt x="371" y="440"/>
                  </a:cubicBezTo>
                  <a:cubicBezTo>
                    <a:pt x="384" y="440"/>
                    <a:pt x="396" y="438"/>
                    <a:pt x="409" y="435"/>
                  </a:cubicBezTo>
                  <a:lnTo>
                    <a:pt x="409" y="582"/>
                  </a:lnTo>
                  <a:close/>
                  <a:moveTo>
                    <a:pt x="336" y="412"/>
                  </a:moveTo>
                  <a:lnTo>
                    <a:pt x="336" y="412"/>
                  </a:lnTo>
                  <a:cubicBezTo>
                    <a:pt x="267" y="392"/>
                    <a:pt x="228" y="321"/>
                    <a:pt x="248" y="253"/>
                  </a:cubicBezTo>
                  <a:cubicBezTo>
                    <a:pt x="264" y="197"/>
                    <a:pt x="315" y="160"/>
                    <a:pt x="371" y="160"/>
                  </a:cubicBezTo>
                  <a:cubicBezTo>
                    <a:pt x="383" y="160"/>
                    <a:pt x="395" y="162"/>
                    <a:pt x="406" y="166"/>
                  </a:cubicBezTo>
                  <a:cubicBezTo>
                    <a:pt x="474" y="185"/>
                    <a:pt x="514" y="256"/>
                    <a:pt x="494" y="325"/>
                  </a:cubicBezTo>
                  <a:cubicBezTo>
                    <a:pt x="474" y="392"/>
                    <a:pt x="403" y="432"/>
                    <a:pt x="336" y="412"/>
                  </a:cubicBezTo>
                  <a:close/>
                  <a:moveTo>
                    <a:pt x="572" y="593"/>
                  </a:moveTo>
                  <a:lnTo>
                    <a:pt x="572" y="593"/>
                  </a:lnTo>
                  <a:cubicBezTo>
                    <a:pt x="571" y="598"/>
                    <a:pt x="569" y="602"/>
                    <a:pt x="565" y="605"/>
                  </a:cubicBezTo>
                  <a:cubicBezTo>
                    <a:pt x="561" y="607"/>
                    <a:pt x="555" y="608"/>
                    <a:pt x="550" y="606"/>
                  </a:cubicBezTo>
                  <a:cubicBezTo>
                    <a:pt x="546" y="605"/>
                    <a:pt x="542" y="603"/>
                    <a:pt x="540" y="599"/>
                  </a:cubicBezTo>
                  <a:cubicBezTo>
                    <a:pt x="471" y="491"/>
                    <a:pt x="471" y="491"/>
                    <a:pt x="471" y="491"/>
                  </a:cubicBezTo>
                  <a:cubicBezTo>
                    <a:pt x="468" y="487"/>
                    <a:pt x="468" y="483"/>
                    <a:pt x="469" y="478"/>
                  </a:cubicBezTo>
                  <a:cubicBezTo>
                    <a:pt x="470" y="474"/>
                    <a:pt x="472" y="469"/>
                    <a:pt x="476" y="467"/>
                  </a:cubicBezTo>
                  <a:cubicBezTo>
                    <a:pt x="479" y="465"/>
                    <a:pt x="482" y="464"/>
                    <a:pt x="486" y="464"/>
                  </a:cubicBezTo>
                  <a:cubicBezTo>
                    <a:pt x="492" y="464"/>
                    <a:pt x="498" y="467"/>
                    <a:pt x="501" y="473"/>
                  </a:cubicBezTo>
                  <a:cubicBezTo>
                    <a:pt x="570" y="580"/>
                    <a:pt x="570" y="580"/>
                    <a:pt x="570" y="580"/>
                  </a:cubicBezTo>
                  <a:cubicBezTo>
                    <a:pt x="573" y="584"/>
                    <a:pt x="573" y="588"/>
                    <a:pt x="572" y="5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sz="1688">
                <a:solidFill>
                  <a:srgbClr val="000000"/>
                </a:solidFill>
              </a:endParaRPr>
            </a:p>
          </p:txBody>
        </p:sp>
      </p:grpSp>
      <p:grpSp>
        <p:nvGrpSpPr>
          <p:cNvPr id="80" name="Group 79"/>
          <p:cNvGrpSpPr/>
          <p:nvPr/>
        </p:nvGrpSpPr>
        <p:grpSpPr>
          <a:xfrm>
            <a:off x="441390" y="2673008"/>
            <a:ext cx="566397" cy="530322"/>
            <a:chOff x="8325609" y="1906595"/>
            <a:chExt cx="290805" cy="272283"/>
          </a:xfrm>
          <a:solidFill>
            <a:srgbClr val="0078EF"/>
          </a:solidFill>
        </p:grpSpPr>
        <p:sp>
          <p:nvSpPr>
            <p:cNvPr id="81" name="Freeform 104"/>
            <p:cNvSpPr>
              <a:spLocks noChangeArrowheads="1"/>
            </p:cNvSpPr>
            <p:nvPr/>
          </p:nvSpPr>
          <p:spPr bwMode="auto">
            <a:xfrm>
              <a:off x="8325609" y="1906595"/>
              <a:ext cx="290805" cy="203749"/>
            </a:xfrm>
            <a:custGeom>
              <a:avLst/>
              <a:gdLst>
                <a:gd name="T0" fmla="*/ 157 w 694"/>
                <a:gd name="T1" fmla="*/ 484 h 485"/>
                <a:gd name="T2" fmla="*/ 157 w 694"/>
                <a:gd name="T3" fmla="*/ 484 h 485"/>
                <a:gd name="T4" fmla="*/ 353 w 694"/>
                <a:gd name="T5" fmla="*/ 484 h 485"/>
                <a:gd name="T6" fmla="*/ 364 w 694"/>
                <a:gd name="T7" fmla="*/ 473 h 485"/>
                <a:gd name="T8" fmla="*/ 353 w 694"/>
                <a:gd name="T9" fmla="*/ 462 h 485"/>
                <a:gd name="T10" fmla="*/ 157 w 694"/>
                <a:gd name="T11" fmla="*/ 462 h 485"/>
                <a:gd name="T12" fmla="*/ 23 w 694"/>
                <a:gd name="T13" fmla="*/ 330 h 485"/>
                <a:gd name="T14" fmla="*/ 159 w 694"/>
                <a:gd name="T15" fmla="*/ 199 h 485"/>
                <a:gd name="T16" fmla="*/ 160 w 694"/>
                <a:gd name="T17" fmla="*/ 199 h 485"/>
                <a:gd name="T18" fmla="*/ 164 w 694"/>
                <a:gd name="T19" fmla="*/ 200 h 485"/>
                <a:gd name="T20" fmla="*/ 176 w 694"/>
                <a:gd name="T21" fmla="*/ 191 h 485"/>
                <a:gd name="T22" fmla="*/ 391 w 694"/>
                <a:gd name="T23" fmla="*/ 24 h 485"/>
                <a:gd name="T24" fmla="*/ 612 w 694"/>
                <a:gd name="T25" fmla="*/ 245 h 485"/>
                <a:gd name="T26" fmla="*/ 611 w 694"/>
                <a:gd name="T27" fmla="*/ 255 h 485"/>
                <a:gd name="T28" fmla="*/ 611 w 694"/>
                <a:gd name="T29" fmla="*/ 260 h 485"/>
                <a:gd name="T30" fmla="*/ 617 w 694"/>
                <a:gd name="T31" fmla="*/ 270 h 485"/>
                <a:gd name="T32" fmla="*/ 671 w 694"/>
                <a:gd name="T33" fmla="*/ 360 h 485"/>
                <a:gd name="T34" fmla="*/ 565 w 694"/>
                <a:gd name="T35" fmla="*/ 462 h 485"/>
                <a:gd name="T36" fmla="*/ 516 w 694"/>
                <a:gd name="T37" fmla="*/ 462 h 485"/>
                <a:gd name="T38" fmla="*/ 505 w 694"/>
                <a:gd name="T39" fmla="*/ 473 h 485"/>
                <a:gd name="T40" fmla="*/ 516 w 694"/>
                <a:gd name="T41" fmla="*/ 484 h 485"/>
                <a:gd name="T42" fmla="*/ 565 w 694"/>
                <a:gd name="T43" fmla="*/ 484 h 485"/>
                <a:gd name="T44" fmla="*/ 693 w 694"/>
                <a:gd name="T45" fmla="*/ 360 h 485"/>
                <a:gd name="T46" fmla="*/ 635 w 694"/>
                <a:gd name="T47" fmla="*/ 254 h 485"/>
                <a:gd name="T48" fmla="*/ 635 w 694"/>
                <a:gd name="T49" fmla="*/ 245 h 485"/>
                <a:gd name="T50" fmla="*/ 391 w 694"/>
                <a:gd name="T51" fmla="*/ 0 h 485"/>
                <a:gd name="T52" fmla="*/ 156 w 694"/>
                <a:gd name="T53" fmla="*/ 176 h 485"/>
                <a:gd name="T54" fmla="*/ 0 w 694"/>
                <a:gd name="T55" fmla="*/ 330 h 485"/>
                <a:gd name="T56" fmla="*/ 157 w 694"/>
                <a:gd name="T57" fmla="*/ 4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4" h="485">
                  <a:moveTo>
                    <a:pt x="157" y="484"/>
                  </a:moveTo>
                  <a:lnTo>
                    <a:pt x="157" y="484"/>
                  </a:lnTo>
                  <a:cubicBezTo>
                    <a:pt x="353" y="484"/>
                    <a:pt x="353" y="484"/>
                    <a:pt x="353" y="484"/>
                  </a:cubicBezTo>
                  <a:cubicBezTo>
                    <a:pt x="359" y="484"/>
                    <a:pt x="364" y="479"/>
                    <a:pt x="364" y="473"/>
                  </a:cubicBezTo>
                  <a:cubicBezTo>
                    <a:pt x="364" y="467"/>
                    <a:pt x="359" y="462"/>
                    <a:pt x="353" y="462"/>
                  </a:cubicBezTo>
                  <a:cubicBezTo>
                    <a:pt x="157" y="462"/>
                    <a:pt x="157" y="462"/>
                    <a:pt x="157" y="462"/>
                  </a:cubicBezTo>
                  <a:cubicBezTo>
                    <a:pt x="82" y="462"/>
                    <a:pt x="23" y="404"/>
                    <a:pt x="23" y="330"/>
                  </a:cubicBezTo>
                  <a:cubicBezTo>
                    <a:pt x="23" y="256"/>
                    <a:pt x="81" y="199"/>
                    <a:pt x="159" y="199"/>
                  </a:cubicBezTo>
                  <a:cubicBezTo>
                    <a:pt x="159" y="199"/>
                    <a:pt x="159" y="199"/>
                    <a:pt x="160" y="199"/>
                  </a:cubicBezTo>
                  <a:cubicBezTo>
                    <a:pt x="161" y="199"/>
                    <a:pt x="162" y="200"/>
                    <a:pt x="164" y="200"/>
                  </a:cubicBezTo>
                  <a:cubicBezTo>
                    <a:pt x="170" y="200"/>
                    <a:pt x="175" y="196"/>
                    <a:pt x="176" y="191"/>
                  </a:cubicBezTo>
                  <a:cubicBezTo>
                    <a:pt x="201" y="93"/>
                    <a:pt x="290" y="24"/>
                    <a:pt x="391" y="24"/>
                  </a:cubicBezTo>
                  <a:cubicBezTo>
                    <a:pt x="512" y="24"/>
                    <a:pt x="612" y="123"/>
                    <a:pt x="612" y="245"/>
                  </a:cubicBezTo>
                  <a:cubicBezTo>
                    <a:pt x="612" y="249"/>
                    <a:pt x="612" y="252"/>
                    <a:pt x="611" y="255"/>
                  </a:cubicBezTo>
                  <a:cubicBezTo>
                    <a:pt x="611" y="260"/>
                    <a:pt x="611" y="260"/>
                    <a:pt x="611" y="260"/>
                  </a:cubicBezTo>
                  <a:cubicBezTo>
                    <a:pt x="611" y="264"/>
                    <a:pt x="613" y="268"/>
                    <a:pt x="617" y="270"/>
                  </a:cubicBezTo>
                  <a:cubicBezTo>
                    <a:pt x="651" y="290"/>
                    <a:pt x="671" y="323"/>
                    <a:pt x="671" y="360"/>
                  </a:cubicBezTo>
                  <a:cubicBezTo>
                    <a:pt x="671" y="417"/>
                    <a:pt x="625" y="462"/>
                    <a:pt x="565" y="462"/>
                  </a:cubicBezTo>
                  <a:cubicBezTo>
                    <a:pt x="516" y="462"/>
                    <a:pt x="516" y="462"/>
                    <a:pt x="516" y="462"/>
                  </a:cubicBezTo>
                  <a:cubicBezTo>
                    <a:pt x="510" y="462"/>
                    <a:pt x="505" y="467"/>
                    <a:pt x="505" y="473"/>
                  </a:cubicBezTo>
                  <a:cubicBezTo>
                    <a:pt x="505" y="479"/>
                    <a:pt x="510" y="484"/>
                    <a:pt x="516" y="484"/>
                  </a:cubicBezTo>
                  <a:cubicBezTo>
                    <a:pt x="565" y="484"/>
                    <a:pt x="565" y="484"/>
                    <a:pt x="565" y="484"/>
                  </a:cubicBezTo>
                  <a:cubicBezTo>
                    <a:pt x="637" y="484"/>
                    <a:pt x="693" y="430"/>
                    <a:pt x="693" y="360"/>
                  </a:cubicBezTo>
                  <a:cubicBezTo>
                    <a:pt x="693" y="317"/>
                    <a:pt x="672" y="277"/>
                    <a:pt x="635" y="254"/>
                  </a:cubicBezTo>
                  <a:cubicBezTo>
                    <a:pt x="635" y="251"/>
                    <a:pt x="635" y="248"/>
                    <a:pt x="635" y="245"/>
                  </a:cubicBezTo>
                  <a:cubicBezTo>
                    <a:pt x="635" y="111"/>
                    <a:pt x="526" y="0"/>
                    <a:pt x="391" y="0"/>
                  </a:cubicBezTo>
                  <a:cubicBezTo>
                    <a:pt x="282" y="0"/>
                    <a:pt x="186" y="72"/>
                    <a:pt x="156" y="176"/>
                  </a:cubicBezTo>
                  <a:cubicBezTo>
                    <a:pt x="68" y="176"/>
                    <a:pt x="0" y="244"/>
                    <a:pt x="0" y="330"/>
                  </a:cubicBezTo>
                  <a:cubicBezTo>
                    <a:pt x="0" y="417"/>
                    <a:pt x="69" y="484"/>
                    <a:pt x="157" y="4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a:solidFill>
                  <a:srgbClr val="212E35"/>
                </a:solidFill>
              </a:endParaRPr>
            </a:p>
          </p:txBody>
        </p:sp>
        <p:sp>
          <p:nvSpPr>
            <p:cNvPr id="82" name="Freeform 105"/>
            <p:cNvSpPr>
              <a:spLocks noChangeArrowheads="1"/>
            </p:cNvSpPr>
            <p:nvPr/>
          </p:nvSpPr>
          <p:spPr bwMode="auto">
            <a:xfrm>
              <a:off x="8414518" y="1967720"/>
              <a:ext cx="137067" cy="211158"/>
            </a:xfrm>
            <a:custGeom>
              <a:avLst/>
              <a:gdLst>
                <a:gd name="T0" fmla="*/ 196 w 325"/>
                <a:gd name="T1" fmla="*/ 367 h 503"/>
                <a:gd name="T2" fmla="*/ 196 w 325"/>
                <a:gd name="T3" fmla="*/ 367 h 503"/>
                <a:gd name="T4" fmla="*/ 246 w 325"/>
                <a:gd name="T5" fmla="*/ 477 h 503"/>
                <a:gd name="T6" fmla="*/ 267 w 325"/>
                <a:gd name="T7" fmla="*/ 498 h 503"/>
                <a:gd name="T8" fmla="*/ 284 w 325"/>
                <a:gd name="T9" fmla="*/ 502 h 503"/>
                <a:gd name="T10" fmla="*/ 299 w 325"/>
                <a:gd name="T11" fmla="*/ 498 h 503"/>
                <a:gd name="T12" fmla="*/ 320 w 325"/>
                <a:gd name="T13" fmla="*/ 476 h 503"/>
                <a:gd name="T14" fmla="*/ 320 w 325"/>
                <a:gd name="T15" fmla="*/ 446 h 503"/>
                <a:gd name="T16" fmla="*/ 270 w 325"/>
                <a:gd name="T17" fmla="*/ 334 h 503"/>
                <a:gd name="T18" fmla="*/ 227 w 325"/>
                <a:gd name="T19" fmla="*/ 311 h 503"/>
                <a:gd name="T20" fmla="*/ 215 w 325"/>
                <a:gd name="T21" fmla="*/ 281 h 503"/>
                <a:gd name="T22" fmla="*/ 284 w 325"/>
                <a:gd name="T23" fmla="*/ 211 h 503"/>
                <a:gd name="T24" fmla="*/ 288 w 325"/>
                <a:gd name="T25" fmla="*/ 99 h 503"/>
                <a:gd name="T26" fmla="*/ 212 w 325"/>
                <a:gd name="T27" fmla="*/ 18 h 503"/>
                <a:gd name="T28" fmla="*/ 100 w 325"/>
                <a:gd name="T29" fmla="*/ 14 h 503"/>
                <a:gd name="T30" fmla="*/ 18 w 325"/>
                <a:gd name="T31" fmla="*/ 90 h 503"/>
                <a:gd name="T32" fmla="*/ 14 w 325"/>
                <a:gd name="T33" fmla="*/ 201 h 503"/>
                <a:gd name="T34" fmla="*/ 90 w 325"/>
                <a:gd name="T35" fmla="*/ 283 h 503"/>
                <a:gd name="T36" fmla="*/ 151 w 325"/>
                <a:gd name="T37" fmla="*/ 296 h 503"/>
                <a:gd name="T38" fmla="*/ 193 w 325"/>
                <a:gd name="T39" fmla="*/ 290 h 503"/>
                <a:gd name="T40" fmla="*/ 207 w 325"/>
                <a:gd name="T41" fmla="*/ 321 h 503"/>
                <a:gd name="T42" fmla="*/ 196 w 325"/>
                <a:gd name="T43" fmla="*/ 335 h 503"/>
                <a:gd name="T44" fmla="*/ 196 w 325"/>
                <a:gd name="T45" fmla="*/ 367 h 503"/>
                <a:gd name="T46" fmla="*/ 217 w 325"/>
                <a:gd name="T47" fmla="*/ 344 h 503"/>
                <a:gd name="T48" fmla="*/ 217 w 325"/>
                <a:gd name="T49" fmla="*/ 344 h 503"/>
                <a:gd name="T50" fmla="*/ 226 w 325"/>
                <a:gd name="T51" fmla="*/ 334 h 503"/>
                <a:gd name="T52" fmla="*/ 233 w 325"/>
                <a:gd name="T53" fmla="*/ 333 h 503"/>
                <a:gd name="T54" fmla="*/ 248 w 325"/>
                <a:gd name="T55" fmla="*/ 344 h 503"/>
                <a:gd name="T56" fmla="*/ 298 w 325"/>
                <a:gd name="T57" fmla="*/ 455 h 503"/>
                <a:gd name="T58" fmla="*/ 299 w 325"/>
                <a:gd name="T59" fmla="*/ 468 h 503"/>
                <a:gd name="T60" fmla="*/ 290 w 325"/>
                <a:gd name="T61" fmla="*/ 477 h 503"/>
                <a:gd name="T62" fmla="*/ 276 w 325"/>
                <a:gd name="T63" fmla="*/ 477 h 503"/>
                <a:gd name="T64" fmla="*/ 268 w 325"/>
                <a:gd name="T65" fmla="*/ 468 h 503"/>
                <a:gd name="T66" fmla="*/ 218 w 325"/>
                <a:gd name="T67" fmla="*/ 357 h 503"/>
                <a:gd name="T68" fmla="*/ 217 w 325"/>
                <a:gd name="T69" fmla="*/ 344 h 503"/>
                <a:gd name="T70" fmla="*/ 194 w 325"/>
                <a:gd name="T71" fmla="*/ 266 h 503"/>
                <a:gd name="T72" fmla="*/ 194 w 325"/>
                <a:gd name="T73" fmla="*/ 266 h 503"/>
                <a:gd name="T74" fmla="*/ 100 w 325"/>
                <a:gd name="T75" fmla="*/ 261 h 503"/>
                <a:gd name="T76" fmla="*/ 36 w 325"/>
                <a:gd name="T77" fmla="*/ 193 h 503"/>
                <a:gd name="T78" fmla="*/ 40 w 325"/>
                <a:gd name="T79" fmla="*/ 99 h 503"/>
                <a:gd name="T80" fmla="*/ 109 w 325"/>
                <a:gd name="T81" fmla="*/ 36 h 503"/>
                <a:gd name="T82" fmla="*/ 151 w 325"/>
                <a:gd name="T83" fmla="*/ 27 h 503"/>
                <a:gd name="T84" fmla="*/ 202 w 325"/>
                <a:gd name="T85" fmla="*/ 39 h 503"/>
                <a:gd name="T86" fmla="*/ 266 w 325"/>
                <a:gd name="T87" fmla="*/ 107 h 503"/>
                <a:gd name="T88" fmla="*/ 263 w 325"/>
                <a:gd name="T89" fmla="*/ 201 h 503"/>
                <a:gd name="T90" fmla="*/ 263 w 325"/>
                <a:gd name="T91" fmla="*/ 201 h 503"/>
                <a:gd name="T92" fmla="*/ 194 w 325"/>
                <a:gd name="T93" fmla="*/ 26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 h="503">
                  <a:moveTo>
                    <a:pt x="196" y="367"/>
                  </a:moveTo>
                  <a:lnTo>
                    <a:pt x="196" y="367"/>
                  </a:lnTo>
                  <a:cubicBezTo>
                    <a:pt x="246" y="477"/>
                    <a:pt x="246" y="477"/>
                    <a:pt x="246" y="477"/>
                  </a:cubicBezTo>
                  <a:cubicBezTo>
                    <a:pt x="250" y="486"/>
                    <a:pt x="258" y="494"/>
                    <a:pt x="267" y="498"/>
                  </a:cubicBezTo>
                  <a:cubicBezTo>
                    <a:pt x="272" y="500"/>
                    <a:pt x="277" y="502"/>
                    <a:pt x="284" y="502"/>
                  </a:cubicBezTo>
                  <a:cubicBezTo>
                    <a:pt x="289" y="502"/>
                    <a:pt x="294" y="500"/>
                    <a:pt x="299" y="498"/>
                  </a:cubicBezTo>
                  <a:cubicBezTo>
                    <a:pt x="309" y="494"/>
                    <a:pt x="317" y="486"/>
                    <a:pt x="320" y="476"/>
                  </a:cubicBezTo>
                  <a:cubicBezTo>
                    <a:pt x="324" y="467"/>
                    <a:pt x="324" y="455"/>
                    <a:pt x="320" y="446"/>
                  </a:cubicBezTo>
                  <a:cubicBezTo>
                    <a:pt x="270" y="334"/>
                    <a:pt x="270" y="334"/>
                    <a:pt x="270" y="334"/>
                  </a:cubicBezTo>
                  <a:cubicBezTo>
                    <a:pt x="263" y="318"/>
                    <a:pt x="245" y="309"/>
                    <a:pt x="227" y="311"/>
                  </a:cubicBezTo>
                  <a:cubicBezTo>
                    <a:pt x="215" y="281"/>
                    <a:pt x="215" y="281"/>
                    <a:pt x="215" y="281"/>
                  </a:cubicBezTo>
                  <a:cubicBezTo>
                    <a:pt x="245" y="267"/>
                    <a:pt x="269" y="243"/>
                    <a:pt x="284" y="211"/>
                  </a:cubicBezTo>
                  <a:cubicBezTo>
                    <a:pt x="300" y="176"/>
                    <a:pt x="301" y="137"/>
                    <a:pt x="288" y="99"/>
                  </a:cubicBezTo>
                  <a:cubicBezTo>
                    <a:pt x="274" y="63"/>
                    <a:pt x="247" y="33"/>
                    <a:pt x="212" y="18"/>
                  </a:cubicBezTo>
                  <a:cubicBezTo>
                    <a:pt x="176" y="1"/>
                    <a:pt x="137" y="0"/>
                    <a:pt x="100" y="14"/>
                  </a:cubicBezTo>
                  <a:cubicBezTo>
                    <a:pt x="64" y="27"/>
                    <a:pt x="35" y="54"/>
                    <a:pt x="18" y="90"/>
                  </a:cubicBezTo>
                  <a:cubicBezTo>
                    <a:pt x="3" y="125"/>
                    <a:pt x="0" y="165"/>
                    <a:pt x="14" y="201"/>
                  </a:cubicBezTo>
                  <a:cubicBezTo>
                    <a:pt x="28" y="238"/>
                    <a:pt x="55" y="267"/>
                    <a:pt x="90" y="283"/>
                  </a:cubicBezTo>
                  <a:cubicBezTo>
                    <a:pt x="110" y="292"/>
                    <a:pt x="131" y="296"/>
                    <a:pt x="151" y="296"/>
                  </a:cubicBezTo>
                  <a:cubicBezTo>
                    <a:pt x="165" y="296"/>
                    <a:pt x="180" y="294"/>
                    <a:pt x="193" y="290"/>
                  </a:cubicBezTo>
                  <a:cubicBezTo>
                    <a:pt x="207" y="321"/>
                    <a:pt x="207" y="321"/>
                    <a:pt x="207" y="321"/>
                  </a:cubicBezTo>
                  <a:cubicBezTo>
                    <a:pt x="201" y="325"/>
                    <a:pt x="198" y="329"/>
                    <a:pt x="196" y="335"/>
                  </a:cubicBezTo>
                  <a:cubicBezTo>
                    <a:pt x="192" y="345"/>
                    <a:pt x="192" y="356"/>
                    <a:pt x="196" y="367"/>
                  </a:cubicBezTo>
                  <a:close/>
                  <a:moveTo>
                    <a:pt x="217" y="344"/>
                  </a:moveTo>
                  <a:lnTo>
                    <a:pt x="217" y="344"/>
                  </a:lnTo>
                  <a:cubicBezTo>
                    <a:pt x="219" y="340"/>
                    <a:pt x="222" y="336"/>
                    <a:pt x="226" y="334"/>
                  </a:cubicBezTo>
                  <a:cubicBezTo>
                    <a:pt x="228" y="334"/>
                    <a:pt x="231" y="333"/>
                    <a:pt x="233" y="333"/>
                  </a:cubicBezTo>
                  <a:cubicBezTo>
                    <a:pt x="239" y="333"/>
                    <a:pt x="245" y="337"/>
                    <a:pt x="248" y="344"/>
                  </a:cubicBezTo>
                  <a:cubicBezTo>
                    <a:pt x="298" y="455"/>
                    <a:pt x="298" y="455"/>
                    <a:pt x="298" y="455"/>
                  </a:cubicBezTo>
                  <a:cubicBezTo>
                    <a:pt x="300" y="459"/>
                    <a:pt x="300" y="463"/>
                    <a:pt x="299" y="468"/>
                  </a:cubicBezTo>
                  <a:cubicBezTo>
                    <a:pt x="297" y="472"/>
                    <a:pt x="294" y="475"/>
                    <a:pt x="290" y="477"/>
                  </a:cubicBezTo>
                  <a:cubicBezTo>
                    <a:pt x="286" y="479"/>
                    <a:pt x="281" y="479"/>
                    <a:pt x="276" y="477"/>
                  </a:cubicBezTo>
                  <a:cubicBezTo>
                    <a:pt x="272" y="475"/>
                    <a:pt x="269" y="472"/>
                    <a:pt x="268" y="468"/>
                  </a:cubicBezTo>
                  <a:cubicBezTo>
                    <a:pt x="218" y="357"/>
                    <a:pt x="218" y="357"/>
                    <a:pt x="218" y="357"/>
                  </a:cubicBezTo>
                  <a:cubicBezTo>
                    <a:pt x="216" y="353"/>
                    <a:pt x="216" y="348"/>
                    <a:pt x="217" y="344"/>
                  </a:cubicBezTo>
                  <a:close/>
                  <a:moveTo>
                    <a:pt x="194" y="266"/>
                  </a:moveTo>
                  <a:lnTo>
                    <a:pt x="194" y="266"/>
                  </a:lnTo>
                  <a:cubicBezTo>
                    <a:pt x="163" y="277"/>
                    <a:pt x="130" y="275"/>
                    <a:pt x="100" y="261"/>
                  </a:cubicBezTo>
                  <a:cubicBezTo>
                    <a:pt x="70" y="248"/>
                    <a:pt x="47" y="224"/>
                    <a:pt x="36" y="193"/>
                  </a:cubicBezTo>
                  <a:cubicBezTo>
                    <a:pt x="24" y="163"/>
                    <a:pt x="27" y="129"/>
                    <a:pt x="40" y="99"/>
                  </a:cubicBezTo>
                  <a:cubicBezTo>
                    <a:pt x="54" y="70"/>
                    <a:pt x="78" y="47"/>
                    <a:pt x="109" y="36"/>
                  </a:cubicBezTo>
                  <a:cubicBezTo>
                    <a:pt x="122" y="30"/>
                    <a:pt x="137" y="27"/>
                    <a:pt x="151" y="27"/>
                  </a:cubicBezTo>
                  <a:cubicBezTo>
                    <a:pt x="168" y="27"/>
                    <a:pt x="186" y="31"/>
                    <a:pt x="202" y="39"/>
                  </a:cubicBezTo>
                  <a:cubicBezTo>
                    <a:pt x="232" y="52"/>
                    <a:pt x="255" y="77"/>
                    <a:pt x="266" y="107"/>
                  </a:cubicBezTo>
                  <a:cubicBezTo>
                    <a:pt x="277" y="139"/>
                    <a:pt x="276" y="172"/>
                    <a:pt x="263" y="201"/>
                  </a:cubicBezTo>
                  <a:lnTo>
                    <a:pt x="263" y="201"/>
                  </a:lnTo>
                  <a:cubicBezTo>
                    <a:pt x="249" y="231"/>
                    <a:pt x="224" y="254"/>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endParaRPr lang="en-US">
                <a:solidFill>
                  <a:srgbClr val="212E35"/>
                </a:solidFill>
              </a:endParaRPr>
            </a:p>
          </p:txBody>
        </p:sp>
      </p:grpSp>
      <p:sp>
        <p:nvSpPr>
          <p:cNvPr id="83" name="Freeform 266"/>
          <p:cNvSpPr>
            <a:spLocks noChangeArrowheads="1"/>
          </p:cNvSpPr>
          <p:nvPr/>
        </p:nvSpPr>
        <p:spPr bwMode="auto">
          <a:xfrm>
            <a:off x="479982" y="1816393"/>
            <a:ext cx="527805" cy="500026"/>
          </a:xfrm>
          <a:custGeom>
            <a:avLst/>
            <a:gdLst>
              <a:gd name="T0" fmla="*/ 223 w 672"/>
              <a:gd name="T1" fmla="*/ 445 h 637"/>
              <a:gd name="T2" fmla="*/ 223 w 672"/>
              <a:gd name="T3" fmla="*/ 445 h 637"/>
              <a:gd name="T4" fmla="*/ 374 w 672"/>
              <a:gd name="T5" fmla="*/ 386 h 637"/>
              <a:gd name="T6" fmla="*/ 420 w 672"/>
              <a:gd name="T7" fmla="*/ 427 h 637"/>
              <a:gd name="T8" fmla="*/ 414 w 672"/>
              <a:gd name="T9" fmla="*/ 457 h 637"/>
              <a:gd name="T10" fmla="*/ 433 w 672"/>
              <a:gd name="T11" fmla="*/ 496 h 637"/>
              <a:gd name="T12" fmla="*/ 577 w 672"/>
              <a:gd name="T13" fmla="*/ 622 h 637"/>
              <a:gd name="T14" fmla="*/ 614 w 672"/>
              <a:gd name="T15" fmla="*/ 636 h 637"/>
              <a:gd name="T16" fmla="*/ 656 w 672"/>
              <a:gd name="T17" fmla="*/ 618 h 637"/>
              <a:gd name="T18" fmla="*/ 670 w 672"/>
              <a:gd name="T19" fmla="*/ 577 h 637"/>
              <a:gd name="T20" fmla="*/ 652 w 672"/>
              <a:gd name="T21" fmla="*/ 538 h 637"/>
              <a:gd name="T22" fmla="*/ 508 w 672"/>
              <a:gd name="T23" fmla="*/ 412 h 637"/>
              <a:gd name="T24" fmla="*/ 435 w 672"/>
              <a:gd name="T25" fmla="*/ 410 h 637"/>
              <a:gd name="T26" fmla="*/ 389 w 672"/>
              <a:gd name="T27" fmla="*/ 369 h 637"/>
              <a:gd name="T28" fmla="*/ 444 w 672"/>
              <a:gd name="T29" fmla="*/ 222 h 637"/>
              <a:gd name="T30" fmla="*/ 223 w 672"/>
              <a:gd name="T31" fmla="*/ 0 h 637"/>
              <a:gd name="T32" fmla="*/ 0 w 672"/>
              <a:gd name="T33" fmla="*/ 222 h 637"/>
              <a:gd name="T34" fmla="*/ 223 w 672"/>
              <a:gd name="T35" fmla="*/ 445 h 637"/>
              <a:gd name="T36" fmla="*/ 445 w 672"/>
              <a:gd name="T37" fmla="*/ 432 h 637"/>
              <a:gd name="T38" fmla="*/ 445 w 672"/>
              <a:gd name="T39" fmla="*/ 432 h 637"/>
              <a:gd name="T40" fmla="*/ 470 w 672"/>
              <a:gd name="T41" fmla="*/ 421 h 637"/>
              <a:gd name="T42" fmla="*/ 492 w 672"/>
              <a:gd name="T43" fmla="*/ 430 h 637"/>
              <a:gd name="T44" fmla="*/ 637 w 672"/>
              <a:gd name="T45" fmla="*/ 556 h 637"/>
              <a:gd name="T46" fmla="*/ 647 w 672"/>
              <a:gd name="T47" fmla="*/ 578 h 637"/>
              <a:gd name="T48" fmla="*/ 639 w 672"/>
              <a:gd name="T49" fmla="*/ 602 h 637"/>
              <a:gd name="T50" fmla="*/ 592 w 672"/>
              <a:gd name="T51" fmla="*/ 604 h 637"/>
              <a:gd name="T52" fmla="*/ 447 w 672"/>
              <a:gd name="T53" fmla="*/ 478 h 637"/>
              <a:gd name="T54" fmla="*/ 437 w 672"/>
              <a:gd name="T55" fmla="*/ 456 h 637"/>
              <a:gd name="T56" fmla="*/ 445 w 672"/>
              <a:gd name="T57" fmla="*/ 432 h 637"/>
              <a:gd name="T58" fmla="*/ 223 w 672"/>
              <a:gd name="T59" fmla="*/ 23 h 637"/>
              <a:gd name="T60" fmla="*/ 223 w 672"/>
              <a:gd name="T61" fmla="*/ 23 h 637"/>
              <a:gd name="T62" fmla="*/ 421 w 672"/>
              <a:gd name="T63" fmla="*/ 222 h 637"/>
              <a:gd name="T64" fmla="*/ 223 w 672"/>
              <a:gd name="T65" fmla="*/ 421 h 637"/>
              <a:gd name="T66" fmla="*/ 24 w 672"/>
              <a:gd name="T67" fmla="*/ 222 h 637"/>
              <a:gd name="T68" fmla="*/ 223 w 672"/>
              <a:gd name="T69" fmla="*/ 2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637">
                <a:moveTo>
                  <a:pt x="223" y="445"/>
                </a:moveTo>
                <a:lnTo>
                  <a:pt x="223" y="445"/>
                </a:lnTo>
                <a:cubicBezTo>
                  <a:pt x="281" y="445"/>
                  <a:pt x="334" y="422"/>
                  <a:pt x="374" y="386"/>
                </a:cubicBezTo>
                <a:cubicBezTo>
                  <a:pt x="420" y="427"/>
                  <a:pt x="420" y="427"/>
                  <a:pt x="420" y="427"/>
                </a:cubicBezTo>
                <a:cubicBezTo>
                  <a:pt x="415" y="437"/>
                  <a:pt x="413" y="446"/>
                  <a:pt x="414" y="457"/>
                </a:cubicBezTo>
                <a:cubicBezTo>
                  <a:pt x="414" y="472"/>
                  <a:pt x="421" y="486"/>
                  <a:pt x="433" y="496"/>
                </a:cubicBezTo>
                <a:cubicBezTo>
                  <a:pt x="577" y="622"/>
                  <a:pt x="577" y="622"/>
                  <a:pt x="577" y="622"/>
                </a:cubicBezTo>
                <a:cubicBezTo>
                  <a:pt x="587" y="630"/>
                  <a:pt x="600" y="636"/>
                  <a:pt x="614" y="636"/>
                </a:cubicBezTo>
                <a:cubicBezTo>
                  <a:pt x="631" y="636"/>
                  <a:pt x="645" y="629"/>
                  <a:pt x="656" y="618"/>
                </a:cubicBezTo>
                <a:cubicBezTo>
                  <a:pt x="666" y="607"/>
                  <a:pt x="671" y="592"/>
                  <a:pt x="670" y="577"/>
                </a:cubicBezTo>
                <a:cubicBezTo>
                  <a:pt x="670" y="562"/>
                  <a:pt x="663" y="548"/>
                  <a:pt x="652" y="538"/>
                </a:cubicBezTo>
                <a:cubicBezTo>
                  <a:pt x="508" y="412"/>
                  <a:pt x="508" y="412"/>
                  <a:pt x="508" y="412"/>
                </a:cubicBezTo>
                <a:cubicBezTo>
                  <a:pt x="487" y="394"/>
                  <a:pt x="457" y="393"/>
                  <a:pt x="435" y="410"/>
                </a:cubicBezTo>
                <a:cubicBezTo>
                  <a:pt x="389" y="369"/>
                  <a:pt x="389" y="369"/>
                  <a:pt x="389" y="369"/>
                </a:cubicBezTo>
                <a:cubicBezTo>
                  <a:pt x="424" y="330"/>
                  <a:pt x="444" y="279"/>
                  <a:pt x="444" y="222"/>
                </a:cubicBezTo>
                <a:cubicBezTo>
                  <a:pt x="444" y="99"/>
                  <a:pt x="345" y="0"/>
                  <a:pt x="223" y="0"/>
                </a:cubicBezTo>
                <a:cubicBezTo>
                  <a:pt x="100" y="0"/>
                  <a:pt x="0" y="99"/>
                  <a:pt x="0" y="222"/>
                </a:cubicBezTo>
                <a:cubicBezTo>
                  <a:pt x="0" y="345"/>
                  <a:pt x="100" y="445"/>
                  <a:pt x="223" y="445"/>
                </a:cubicBezTo>
                <a:close/>
                <a:moveTo>
                  <a:pt x="445" y="432"/>
                </a:moveTo>
                <a:lnTo>
                  <a:pt x="445" y="432"/>
                </a:lnTo>
                <a:cubicBezTo>
                  <a:pt x="452" y="425"/>
                  <a:pt x="461" y="421"/>
                  <a:pt x="470" y="421"/>
                </a:cubicBezTo>
                <a:cubicBezTo>
                  <a:pt x="478" y="421"/>
                  <a:pt x="486" y="424"/>
                  <a:pt x="492" y="430"/>
                </a:cubicBezTo>
                <a:cubicBezTo>
                  <a:pt x="637" y="556"/>
                  <a:pt x="637" y="556"/>
                  <a:pt x="637" y="556"/>
                </a:cubicBezTo>
                <a:cubicBezTo>
                  <a:pt x="643" y="562"/>
                  <a:pt x="646" y="569"/>
                  <a:pt x="647" y="578"/>
                </a:cubicBezTo>
                <a:cubicBezTo>
                  <a:pt x="647" y="587"/>
                  <a:pt x="644" y="595"/>
                  <a:pt x="639" y="602"/>
                </a:cubicBezTo>
                <a:cubicBezTo>
                  <a:pt x="628" y="615"/>
                  <a:pt x="606" y="616"/>
                  <a:pt x="592" y="604"/>
                </a:cubicBezTo>
                <a:cubicBezTo>
                  <a:pt x="447" y="478"/>
                  <a:pt x="447" y="478"/>
                  <a:pt x="447" y="478"/>
                </a:cubicBezTo>
                <a:cubicBezTo>
                  <a:pt x="441" y="472"/>
                  <a:pt x="437" y="465"/>
                  <a:pt x="437" y="456"/>
                </a:cubicBezTo>
                <a:cubicBezTo>
                  <a:pt x="437" y="447"/>
                  <a:pt x="439" y="439"/>
                  <a:pt x="445" y="432"/>
                </a:cubicBezTo>
                <a:close/>
                <a:moveTo>
                  <a:pt x="223" y="23"/>
                </a:moveTo>
                <a:lnTo>
                  <a:pt x="223" y="23"/>
                </a:lnTo>
                <a:cubicBezTo>
                  <a:pt x="332" y="23"/>
                  <a:pt x="421" y="113"/>
                  <a:pt x="421" y="222"/>
                </a:cubicBezTo>
                <a:cubicBezTo>
                  <a:pt x="421" y="333"/>
                  <a:pt x="332" y="421"/>
                  <a:pt x="223" y="421"/>
                </a:cubicBezTo>
                <a:cubicBezTo>
                  <a:pt x="112" y="421"/>
                  <a:pt x="24" y="333"/>
                  <a:pt x="24" y="222"/>
                </a:cubicBezTo>
                <a:cubicBezTo>
                  <a:pt x="24" y="113"/>
                  <a:pt x="112" y="23"/>
                  <a:pt x="223" y="23"/>
                </a:cubicBezTo>
                <a:close/>
              </a:path>
            </a:pathLst>
          </a:custGeom>
          <a:solidFill>
            <a:srgbClr val="0078EF"/>
          </a:solidFill>
          <a:ln>
            <a:noFill/>
          </a:ln>
          <a:effectLst/>
        </p:spPr>
        <p:txBody>
          <a:bodyPr wrap="none" anchor="ctr"/>
          <a:lstStyle/>
          <a:p>
            <a:pPr defTabSz="914377"/>
            <a:endParaRPr lang="en-US" dirty="0">
              <a:solidFill>
                <a:srgbClr val="000000"/>
              </a:solidFill>
            </a:endParaRPr>
          </a:p>
        </p:txBody>
      </p:sp>
    </p:spTree>
    <p:extLst>
      <p:ext uri="{BB962C8B-B14F-4D97-AF65-F5344CB8AC3E}">
        <p14:creationId xmlns:p14="http://schemas.microsoft.com/office/powerpoint/2010/main" val="204185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 Traps to set for </a:t>
            </a:r>
            <a:r>
              <a:rPr lang="en-US" dirty="0" err="1" smtClean="0"/>
              <a:t>ServiceNow</a:t>
            </a:r>
            <a:r>
              <a:rPr lang="en-US" dirty="0" smtClean="0"/>
              <a:t> </a:t>
            </a:r>
            <a:r>
              <a:rPr lang="en-US" dirty="0" err="1" smtClean="0"/>
              <a:t>ServiceWatch</a:t>
            </a:r>
            <a:endParaRPr lang="en-US" dirty="0"/>
          </a:p>
        </p:txBody>
      </p:sp>
      <p:sp>
        <p:nvSpPr>
          <p:cNvPr id="3" name="Text Placeholder 2"/>
          <p:cNvSpPr>
            <a:spLocks noGrp="1"/>
          </p:cNvSpPr>
          <p:nvPr>
            <p:ph type="body" sz="quarter" idx="13"/>
          </p:nvPr>
        </p:nvSpPr>
        <p:spPr/>
        <p:txBody>
          <a:bodyPr/>
          <a:lstStyle/>
          <a:p>
            <a:r>
              <a:rPr lang="en-US" dirty="0" smtClean="0"/>
              <a:t>See battle card and Competitive site for more information</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23</a:t>
            </a:fld>
            <a:endParaRPr lang="en-US"/>
          </a:p>
        </p:txBody>
      </p:sp>
      <p:sp>
        <p:nvSpPr>
          <p:cNvPr id="9" name="Content Placeholder 8"/>
          <p:cNvSpPr>
            <a:spLocks noGrp="1"/>
          </p:cNvSpPr>
          <p:nvPr>
            <p:ph idx="1"/>
          </p:nvPr>
        </p:nvSpPr>
        <p:spPr/>
        <p:txBody>
          <a:bodyPr>
            <a:normAutofit fontScale="70000" lnSpcReduction="20000"/>
          </a:bodyPr>
          <a:lstStyle/>
          <a:p>
            <a:pPr>
              <a:buFont typeface="Wingdings" panose="05000000000000000000" pitchFamily="2" charset="2"/>
              <a:buChar char="ü"/>
            </a:pPr>
            <a:r>
              <a:rPr lang="en-US" sz="2800" b="1" dirty="0" smtClean="0">
                <a:solidFill>
                  <a:schemeClr val="accent1"/>
                </a:solidFill>
              </a:rPr>
              <a:t>Depth of discovery</a:t>
            </a:r>
            <a:endParaRPr lang="en-US" sz="2800" b="1" dirty="0" smtClean="0">
              <a:solidFill>
                <a:schemeClr val="accent1"/>
              </a:solidFill>
            </a:endParaRPr>
          </a:p>
          <a:p>
            <a:pPr marL="628650" lvl="1" indent="-457200">
              <a:buFont typeface="Wingdings" panose="05000000000000000000" pitchFamily="2" charset="2"/>
              <a:buChar char="Ø"/>
            </a:pPr>
            <a:r>
              <a:rPr lang="en-US" sz="2400" dirty="0" smtClean="0"/>
              <a:t>Micro Focus has deeper discovery for network, Windows</a:t>
            </a:r>
            <a:r>
              <a:rPr lang="en-US" sz="2400" dirty="0" smtClean="0"/>
              <a:t>, Linux and </a:t>
            </a:r>
            <a:r>
              <a:rPr lang="en-US" sz="2400" dirty="0" smtClean="0"/>
              <a:t>cloud</a:t>
            </a:r>
          </a:p>
          <a:p>
            <a:pPr marL="628650" lvl="1" indent="-457200">
              <a:buFont typeface="Wingdings" panose="05000000000000000000" pitchFamily="2" charset="2"/>
              <a:buChar char="Ø"/>
            </a:pPr>
            <a:r>
              <a:rPr lang="en-US" sz="2400" dirty="0" smtClean="0"/>
              <a:t>Micro Focus CMS is verified by Oracle to support LMS audits</a:t>
            </a:r>
            <a:endParaRPr lang="en-US" sz="2400" dirty="0"/>
          </a:p>
          <a:p>
            <a:pPr marL="287338" lvl="1" indent="-287338">
              <a:buFont typeface="Wingdings" panose="05000000000000000000" pitchFamily="2" charset="2"/>
              <a:buChar char="ü"/>
            </a:pPr>
            <a:r>
              <a:rPr lang="en-US" sz="2800" b="1" dirty="0">
                <a:solidFill>
                  <a:schemeClr val="accent1"/>
                </a:solidFill>
              </a:rPr>
              <a:t>Agentless only</a:t>
            </a:r>
          </a:p>
          <a:p>
            <a:pPr marL="628650" lvl="1" indent="-457200">
              <a:buFont typeface="Wingdings" panose="05000000000000000000" pitchFamily="2" charset="2"/>
              <a:buChar char="Ø"/>
            </a:pPr>
            <a:r>
              <a:rPr lang="en-US" sz="2400" dirty="0" smtClean="0"/>
              <a:t>Micro Focus agent-based </a:t>
            </a:r>
            <a:r>
              <a:rPr lang="en-US" sz="2400" dirty="0" smtClean="0"/>
              <a:t>discovery has </a:t>
            </a:r>
            <a:r>
              <a:rPr lang="en-US" sz="2400" dirty="0" smtClean="0"/>
              <a:t>visibility </a:t>
            </a:r>
            <a:r>
              <a:rPr lang="en-US" sz="2400" dirty="0"/>
              <a:t>to servers/workstations behind firewalls and VPNs</a:t>
            </a:r>
          </a:p>
          <a:p>
            <a:pPr>
              <a:buFont typeface="Wingdings" panose="05000000000000000000" pitchFamily="2" charset="2"/>
              <a:buChar char="ü"/>
            </a:pPr>
            <a:r>
              <a:rPr lang="en-US" sz="2800" b="1" dirty="0" smtClean="0">
                <a:solidFill>
                  <a:schemeClr val="accent1"/>
                </a:solidFill>
              </a:rPr>
              <a:t>Scalability</a:t>
            </a:r>
            <a:endParaRPr lang="en-US" sz="2800" b="1" dirty="0" smtClean="0">
              <a:solidFill>
                <a:schemeClr val="accent1"/>
              </a:solidFill>
            </a:endParaRPr>
          </a:p>
          <a:p>
            <a:pPr marL="628650" lvl="1" indent="-457200">
              <a:buFont typeface="Wingdings" panose="05000000000000000000" pitchFamily="2" charset="2"/>
              <a:buChar char="Ø"/>
            </a:pPr>
            <a:r>
              <a:rPr lang="en-US" sz="2400" dirty="0" smtClean="0"/>
              <a:t>UCMDB can store 150M CIs and Relationships in a single deployment</a:t>
            </a:r>
          </a:p>
          <a:p>
            <a:pPr>
              <a:buFont typeface="Wingdings" panose="05000000000000000000" pitchFamily="2" charset="2"/>
              <a:buChar char="ü"/>
            </a:pPr>
            <a:r>
              <a:rPr lang="en-US" sz="2900" b="1" dirty="0" smtClean="0">
                <a:solidFill>
                  <a:schemeClr val="accent1"/>
                </a:solidFill>
              </a:rPr>
              <a:t>Vendor Lock-in</a:t>
            </a:r>
            <a:endParaRPr lang="en-US" sz="2900" b="1" dirty="0">
              <a:solidFill>
                <a:schemeClr val="accent1"/>
              </a:solidFill>
            </a:endParaRPr>
          </a:p>
          <a:p>
            <a:pPr marL="628650" lvl="1" indent="-457200">
              <a:buFont typeface="Wingdings" panose="05000000000000000000" pitchFamily="2" charset="2"/>
              <a:buChar char="Ø"/>
            </a:pPr>
            <a:r>
              <a:rPr lang="en-US" sz="2400" dirty="0"/>
              <a:t>Many </a:t>
            </a:r>
            <a:r>
              <a:rPr lang="en-US" sz="2400" dirty="0" err="1"/>
              <a:t>ServiceNow</a:t>
            </a:r>
            <a:r>
              <a:rPr lang="en-US" sz="2400" dirty="0"/>
              <a:t> Service Desk customers are using Micro Focus CMS</a:t>
            </a:r>
          </a:p>
          <a:p>
            <a:pPr marL="628650" lvl="1" indent="-457200">
              <a:buFont typeface="Wingdings" panose="05000000000000000000" pitchFamily="2" charset="2"/>
              <a:buChar char="Ø"/>
            </a:pPr>
            <a:r>
              <a:rPr lang="en-US" sz="2400" dirty="0" smtClean="0"/>
              <a:t>Micro Focus CMS customers are not </a:t>
            </a:r>
            <a:r>
              <a:rPr lang="en-US" sz="2400" dirty="0"/>
              <a:t>locked </a:t>
            </a:r>
            <a:r>
              <a:rPr lang="en-US" sz="2400" dirty="0" smtClean="0"/>
              <a:t>in </a:t>
            </a:r>
            <a:r>
              <a:rPr lang="en-US" sz="2400" dirty="0"/>
              <a:t>to a single vendor: discovery can be leveraged across all major CMDBs</a:t>
            </a:r>
            <a:endParaRPr lang="en-US" sz="2400" dirty="0"/>
          </a:p>
          <a:p>
            <a:pPr>
              <a:buFont typeface="Wingdings" panose="05000000000000000000" pitchFamily="2" charset="2"/>
              <a:buChar char="ü"/>
            </a:pPr>
            <a:r>
              <a:rPr lang="en-US" sz="2900" b="1" dirty="0" smtClean="0">
                <a:solidFill>
                  <a:schemeClr val="accent1"/>
                </a:solidFill>
              </a:rPr>
              <a:t>Cost</a:t>
            </a:r>
            <a:endParaRPr lang="en-US" sz="2900" b="1" dirty="0">
              <a:solidFill>
                <a:schemeClr val="accent1"/>
              </a:solidFill>
            </a:endParaRPr>
          </a:p>
          <a:p>
            <a:pPr lvl="1">
              <a:buFont typeface="Wingdings" panose="05000000000000000000" pitchFamily="2" charset="2"/>
              <a:buChar char="Ø"/>
            </a:pPr>
            <a:r>
              <a:rPr lang="en-US" sz="2600" dirty="0" smtClean="0"/>
              <a:t>Micro Focus Universal Discovery</a:t>
            </a:r>
            <a:r>
              <a:rPr lang="en-US" sz="2600" dirty="0" smtClean="0"/>
              <a:t> </a:t>
            </a:r>
            <a:r>
              <a:rPr lang="en-US" sz="2600" dirty="0" smtClean="0"/>
              <a:t>is up to 200% cheaper than </a:t>
            </a:r>
            <a:r>
              <a:rPr lang="en-US" sz="2600" dirty="0" err="1" smtClean="0"/>
              <a:t>ServiceWatch</a:t>
            </a:r>
            <a:r>
              <a:rPr lang="en-US" sz="2600" dirty="0" smtClean="0"/>
              <a:t> discovery</a:t>
            </a:r>
            <a:endParaRPr lang="en-US" sz="2800" dirty="0"/>
          </a:p>
        </p:txBody>
      </p:sp>
    </p:spTree>
    <p:extLst>
      <p:ext uri="{BB962C8B-B14F-4D97-AF65-F5344CB8AC3E}">
        <p14:creationId xmlns:p14="http://schemas.microsoft.com/office/powerpoint/2010/main" val="3436085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panose="020F0502020204030204" pitchFamily="34" charset="0"/>
              </a:rPr>
              <a:t>Traps our competitors will set for Micro Focus</a:t>
            </a:r>
            <a:endParaRPr lang="en-US" dirty="0">
              <a:latin typeface="Calibri" panose="020F0502020204030204" pitchFamily="34" charset="0"/>
            </a:endParaRPr>
          </a:p>
        </p:txBody>
      </p:sp>
      <p:sp>
        <p:nvSpPr>
          <p:cNvPr id="4" name="Slide Number Placeholder 3"/>
          <p:cNvSpPr>
            <a:spLocks noGrp="1"/>
          </p:cNvSpPr>
          <p:nvPr>
            <p:ph type="sldNum" sz="quarter" idx="2"/>
          </p:nvPr>
        </p:nvSpPr>
        <p:spPr/>
        <p:txBody>
          <a:bodyPr/>
          <a:lstStyle/>
          <a:p>
            <a:fld id="{B016F8AB-BCEA-4347-8BA6-BE776009BC89}" type="slidenum">
              <a:rPr lang="en-GB" smtClean="0"/>
              <a:pPr/>
              <a:t>24</a:t>
            </a:fld>
            <a:endParaRPr lang="en-GB"/>
          </a:p>
        </p:txBody>
      </p:sp>
      <p:grpSp>
        <p:nvGrpSpPr>
          <p:cNvPr id="25" name="Group 24"/>
          <p:cNvGrpSpPr/>
          <p:nvPr/>
        </p:nvGrpSpPr>
        <p:grpSpPr>
          <a:xfrm>
            <a:off x="8183810" y="961135"/>
            <a:ext cx="3521778" cy="2501537"/>
            <a:chOff x="8183810" y="961135"/>
            <a:chExt cx="3521778" cy="2501537"/>
          </a:xfrm>
        </p:grpSpPr>
        <p:grpSp>
          <p:nvGrpSpPr>
            <p:cNvPr id="13" name="Group 12"/>
            <p:cNvGrpSpPr/>
            <p:nvPr/>
          </p:nvGrpSpPr>
          <p:grpSpPr>
            <a:xfrm>
              <a:off x="8183810" y="961135"/>
              <a:ext cx="3484880" cy="2501537"/>
              <a:chOff x="8346370" y="2127732"/>
              <a:chExt cx="3484880" cy="2501537"/>
            </a:xfrm>
          </p:grpSpPr>
          <p:sp>
            <p:nvSpPr>
              <p:cNvPr id="14" name="Rectangle 13"/>
              <p:cNvSpPr/>
              <p:nvPr/>
            </p:nvSpPr>
            <p:spPr>
              <a:xfrm>
                <a:off x="8346370" y="2362812"/>
                <a:ext cx="3484880" cy="2266457"/>
              </a:xfrm>
              <a:prstGeom prst="rect">
                <a:avLst/>
              </a:prstGeom>
              <a:noFill/>
              <a:ln w="571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kern="0" dirty="0">
                  <a:solidFill>
                    <a:prstClr val="white"/>
                  </a:solidFill>
                  <a:latin typeface="Calibri" panose="020F0502020204030204" pitchFamily="34" charset="0"/>
                  <a:sym typeface="Calibri"/>
                </a:endParaRPr>
              </a:p>
            </p:txBody>
          </p:sp>
          <p:sp>
            <p:nvSpPr>
              <p:cNvPr id="15" name="Oval 14"/>
              <p:cNvSpPr>
                <a:spLocks noChangeAspect="1"/>
              </p:cNvSpPr>
              <p:nvPr/>
            </p:nvSpPr>
            <p:spPr>
              <a:xfrm>
                <a:off x="8564110" y="2127732"/>
                <a:ext cx="546761" cy="546761"/>
              </a:xfrm>
              <a:prstGeom prst="ellipse">
                <a:avLst/>
              </a:prstGeom>
              <a:solidFill>
                <a:srgbClr val="FFFFFF"/>
              </a:solid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hangingPunct="0"/>
                <a:r>
                  <a:rPr lang="en-US" sz="3200" b="1" kern="0" dirty="0">
                    <a:solidFill>
                      <a:prstClr val="black"/>
                    </a:solidFill>
                    <a:latin typeface="Calibri" panose="020F0502020204030204" pitchFamily="34" charset="0"/>
                    <a:sym typeface="Calibri"/>
                  </a:rPr>
                  <a:t>3</a:t>
                </a:r>
              </a:p>
            </p:txBody>
          </p:sp>
          <p:sp>
            <p:nvSpPr>
              <p:cNvPr id="16" name="Rectangle 15"/>
              <p:cNvSpPr/>
              <p:nvPr/>
            </p:nvSpPr>
            <p:spPr>
              <a:xfrm>
                <a:off x="8509568" y="2677326"/>
                <a:ext cx="3269274" cy="369332"/>
              </a:xfrm>
              <a:prstGeom prst="rect">
                <a:avLst/>
              </a:prstGeom>
            </p:spPr>
            <p:txBody>
              <a:bodyPr wrap="square">
                <a:spAutoFit/>
              </a:bodyPr>
              <a:lstStyle/>
              <a:p>
                <a:pPr hangingPunct="0">
                  <a:lnSpc>
                    <a:spcPct val="90000"/>
                  </a:lnSpc>
                  <a:spcBef>
                    <a:spcPts val="1200"/>
                  </a:spcBef>
                  <a:spcAft>
                    <a:spcPts val="1200"/>
                  </a:spcAft>
                </a:pPr>
                <a:r>
                  <a:rPr lang="en-US" sz="2000" b="1" kern="0" dirty="0">
                    <a:solidFill>
                      <a:prstClr val="black"/>
                    </a:solidFill>
                    <a:latin typeface="Calibri"/>
                    <a:sym typeface="Calibri"/>
                  </a:rPr>
                  <a:t>Is Micro Focus a safe choice? </a:t>
                </a:r>
              </a:p>
            </p:txBody>
          </p:sp>
        </p:grpSp>
        <p:sp>
          <p:nvSpPr>
            <p:cNvPr id="20" name="Rectangle 19"/>
            <p:cNvSpPr/>
            <p:nvPr/>
          </p:nvSpPr>
          <p:spPr>
            <a:xfrm>
              <a:off x="8347008" y="2158771"/>
              <a:ext cx="3358580" cy="784830"/>
            </a:xfrm>
            <a:prstGeom prst="rect">
              <a:avLst/>
            </a:prstGeom>
          </p:spPr>
          <p:txBody>
            <a:bodyPr wrap="square">
              <a:spAutoFit/>
            </a:bodyPr>
            <a:lstStyle/>
            <a:p>
              <a:pPr marL="342900" indent="-342900" hangingPunct="0">
                <a:lnSpc>
                  <a:spcPct val="90000"/>
                </a:lnSpc>
                <a:buFont typeface="Arial" panose="020B0604020202020204" pitchFamily="34" charset="0"/>
                <a:buChar char="•"/>
              </a:pPr>
              <a:r>
                <a:rPr lang="en-US" sz="1600" kern="0" dirty="0">
                  <a:solidFill>
                    <a:prstClr val="black"/>
                  </a:solidFill>
                  <a:latin typeface="Calibri"/>
                  <a:sym typeface="Calibri"/>
                </a:rPr>
                <a:t>Declining market share</a:t>
              </a:r>
            </a:p>
            <a:p>
              <a:pPr marL="342900" indent="-342900" hangingPunct="0">
                <a:lnSpc>
                  <a:spcPct val="90000"/>
                </a:lnSpc>
                <a:buFont typeface="Arial" panose="020B0604020202020204" pitchFamily="34" charset="0"/>
                <a:buChar char="•"/>
              </a:pPr>
              <a:r>
                <a:rPr lang="en-US" sz="1600" kern="0" dirty="0">
                  <a:solidFill>
                    <a:prstClr val="black"/>
                  </a:solidFill>
                  <a:latin typeface="Calibri"/>
                  <a:sym typeface="Calibri"/>
                </a:rPr>
                <a:t>Investment questions</a:t>
              </a:r>
            </a:p>
            <a:p>
              <a:pPr marL="342900" indent="-342900" hangingPunct="0">
                <a:lnSpc>
                  <a:spcPct val="90000"/>
                </a:lnSpc>
                <a:buFont typeface="Arial" panose="020B0604020202020204" pitchFamily="34" charset="0"/>
                <a:buChar char="•"/>
              </a:pPr>
              <a:r>
                <a:rPr lang="en-US" sz="1600" kern="0" dirty="0">
                  <a:solidFill>
                    <a:prstClr val="black"/>
                  </a:solidFill>
                  <a:latin typeface="Calibri"/>
                  <a:sym typeface="Calibri"/>
                </a:rPr>
                <a:t>Micro Focus spin/merge</a:t>
              </a:r>
              <a:endParaRPr lang="en-US" sz="1600" i="1" kern="0" dirty="0">
                <a:solidFill>
                  <a:prstClr val="black"/>
                </a:solidFill>
                <a:latin typeface="Calibri"/>
                <a:sym typeface="Calibri"/>
              </a:endParaRPr>
            </a:p>
          </p:txBody>
        </p:sp>
      </p:grpSp>
      <p:grpSp>
        <p:nvGrpSpPr>
          <p:cNvPr id="24" name="Group 23"/>
          <p:cNvGrpSpPr/>
          <p:nvPr/>
        </p:nvGrpSpPr>
        <p:grpSpPr>
          <a:xfrm>
            <a:off x="4383454" y="961135"/>
            <a:ext cx="3484880" cy="2501537"/>
            <a:chOff x="4383454" y="961135"/>
            <a:chExt cx="3484880" cy="2501537"/>
          </a:xfrm>
        </p:grpSpPr>
        <p:grpSp>
          <p:nvGrpSpPr>
            <p:cNvPr id="9" name="Group 8"/>
            <p:cNvGrpSpPr/>
            <p:nvPr/>
          </p:nvGrpSpPr>
          <p:grpSpPr>
            <a:xfrm>
              <a:off x="4383454" y="961135"/>
              <a:ext cx="3484880" cy="2501537"/>
              <a:chOff x="4546014" y="2127732"/>
              <a:chExt cx="3484880" cy="2501537"/>
            </a:xfrm>
          </p:grpSpPr>
          <p:sp>
            <p:nvSpPr>
              <p:cNvPr id="10" name="Rectangle 9"/>
              <p:cNvSpPr/>
              <p:nvPr/>
            </p:nvSpPr>
            <p:spPr>
              <a:xfrm>
                <a:off x="4546014" y="2362812"/>
                <a:ext cx="3484880" cy="2266457"/>
              </a:xfrm>
              <a:prstGeom prst="rect">
                <a:avLst/>
              </a:prstGeom>
              <a:noFill/>
              <a:ln w="571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kern="0" dirty="0">
                  <a:solidFill>
                    <a:prstClr val="white"/>
                  </a:solidFill>
                  <a:latin typeface="Calibri" panose="020F0502020204030204" pitchFamily="34" charset="0"/>
                  <a:sym typeface="Calibri"/>
                </a:endParaRPr>
              </a:p>
            </p:txBody>
          </p:sp>
          <p:sp>
            <p:nvSpPr>
              <p:cNvPr id="11" name="Oval 10"/>
              <p:cNvSpPr>
                <a:spLocks noChangeAspect="1"/>
              </p:cNvSpPr>
              <p:nvPr/>
            </p:nvSpPr>
            <p:spPr>
              <a:xfrm>
                <a:off x="4777417" y="2127732"/>
                <a:ext cx="546761" cy="546761"/>
              </a:xfrm>
              <a:prstGeom prst="ellipse">
                <a:avLst/>
              </a:prstGeom>
              <a:solidFill>
                <a:srgbClr val="FFFFFF"/>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hangingPunct="0"/>
                <a:r>
                  <a:rPr lang="en-US" sz="3200" b="1" kern="0" dirty="0">
                    <a:solidFill>
                      <a:prstClr val="black"/>
                    </a:solidFill>
                    <a:latin typeface="Calibri" panose="020F0502020204030204" pitchFamily="34" charset="0"/>
                    <a:sym typeface="Calibri"/>
                  </a:rPr>
                  <a:t>2</a:t>
                </a:r>
              </a:p>
            </p:txBody>
          </p:sp>
          <p:sp>
            <p:nvSpPr>
              <p:cNvPr id="12" name="Rectangle 11"/>
              <p:cNvSpPr/>
              <p:nvPr/>
            </p:nvSpPr>
            <p:spPr>
              <a:xfrm>
                <a:off x="4777416" y="2679037"/>
                <a:ext cx="3253478" cy="646331"/>
              </a:xfrm>
              <a:prstGeom prst="rect">
                <a:avLst/>
              </a:prstGeom>
            </p:spPr>
            <p:txBody>
              <a:bodyPr wrap="square">
                <a:spAutoFit/>
              </a:bodyPr>
              <a:lstStyle/>
              <a:p>
                <a:pPr hangingPunct="0">
                  <a:lnSpc>
                    <a:spcPct val="90000"/>
                  </a:lnSpc>
                  <a:spcBef>
                    <a:spcPts val="1200"/>
                  </a:spcBef>
                  <a:spcAft>
                    <a:spcPts val="1200"/>
                  </a:spcAft>
                </a:pPr>
                <a:r>
                  <a:rPr lang="en-US" sz="2000" b="1" kern="0" dirty="0">
                    <a:solidFill>
                      <a:prstClr val="black"/>
                    </a:solidFill>
                    <a:latin typeface="Calibri"/>
                    <a:sym typeface="Calibri"/>
                  </a:rPr>
                  <a:t>Perceived Cost &amp; Complexity</a:t>
                </a:r>
                <a:endParaRPr lang="en-US" sz="2000" kern="0" dirty="0">
                  <a:solidFill>
                    <a:prstClr val="black"/>
                  </a:solidFill>
                  <a:latin typeface="Calibri"/>
                  <a:sym typeface="Calibri"/>
                </a:endParaRPr>
              </a:p>
            </p:txBody>
          </p:sp>
        </p:grpSp>
        <p:sp>
          <p:nvSpPr>
            <p:cNvPr id="21" name="Rectangle 20"/>
            <p:cNvSpPr/>
            <p:nvPr/>
          </p:nvSpPr>
          <p:spPr>
            <a:xfrm>
              <a:off x="4595151" y="2191762"/>
              <a:ext cx="3220316" cy="1027974"/>
            </a:xfrm>
            <a:prstGeom prst="rect">
              <a:avLst/>
            </a:prstGeom>
          </p:spPr>
          <p:txBody>
            <a:bodyPr wrap="square">
              <a:spAutoFit/>
            </a:bodyPr>
            <a:lstStyle/>
            <a:p>
              <a:pPr marL="285750" indent="-285750" hangingPunct="0">
                <a:buFont typeface="Arial" panose="020B0604020202020204" pitchFamily="34" charset="0"/>
                <a:buChar char="•"/>
              </a:pPr>
              <a:r>
                <a:rPr lang="en-US" sz="1600" kern="0" dirty="0">
                  <a:solidFill>
                    <a:prstClr val="black"/>
                  </a:solidFill>
                  <a:latin typeface="Calibri"/>
                  <a:sym typeface="Calibri"/>
                </a:rPr>
                <a:t>Painful migrations</a:t>
              </a:r>
            </a:p>
            <a:p>
              <a:pPr marL="285750" indent="-285750" hangingPunct="0">
                <a:buFont typeface="Arial" panose="020B0604020202020204" pitchFamily="34" charset="0"/>
                <a:buChar char="•"/>
              </a:pPr>
              <a:r>
                <a:rPr lang="en-US" sz="1600" kern="0" dirty="0">
                  <a:solidFill>
                    <a:prstClr val="black"/>
                  </a:solidFill>
                  <a:latin typeface="Calibri"/>
                  <a:sym typeface="Calibri"/>
                </a:rPr>
                <a:t>Multiple products</a:t>
              </a:r>
            </a:p>
            <a:p>
              <a:pPr marL="285750" indent="-285750" hangingPunct="0">
                <a:lnSpc>
                  <a:spcPct val="90000"/>
                </a:lnSpc>
                <a:buFont typeface="Arial" panose="020B0604020202020204" pitchFamily="34" charset="0"/>
                <a:buChar char="•"/>
              </a:pPr>
              <a:r>
                <a:rPr lang="en-US" sz="1600" kern="0" dirty="0">
                  <a:solidFill>
                    <a:prstClr val="black"/>
                  </a:solidFill>
                  <a:latin typeface="Calibri"/>
                  <a:sym typeface="Calibri"/>
                </a:rPr>
                <a:t>Difficult integrations</a:t>
              </a:r>
            </a:p>
            <a:p>
              <a:pPr marL="285750" indent="-285750" hangingPunct="0">
                <a:lnSpc>
                  <a:spcPct val="90000"/>
                </a:lnSpc>
                <a:buFont typeface="Arial" panose="020B0604020202020204" pitchFamily="34" charset="0"/>
                <a:buChar char="•"/>
              </a:pPr>
              <a:r>
                <a:rPr lang="en-US" sz="1600" kern="0" dirty="0">
                  <a:solidFill>
                    <a:prstClr val="black"/>
                  </a:solidFill>
                  <a:latin typeface="Calibri"/>
                  <a:sym typeface="Calibri"/>
                </a:rPr>
                <a:t>No SaaS solution</a:t>
              </a:r>
            </a:p>
          </p:txBody>
        </p:sp>
      </p:grpSp>
      <p:grpSp>
        <p:nvGrpSpPr>
          <p:cNvPr id="23" name="Group 22"/>
          <p:cNvGrpSpPr/>
          <p:nvPr/>
        </p:nvGrpSpPr>
        <p:grpSpPr>
          <a:xfrm>
            <a:off x="609600" y="932688"/>
            <a:ext cx="3484880" cy="2529984"/>
            <a:chOff x="609600" y="932688"/>
            <a:chExt cx="3484880" cy="2529984"/>
          </a:xfrm>
        </p:grpSpPr>
        <p:grpSp>
          <p:nvGrpSpPr>
            <p:cNvPr id="5" name="Group 4"/>
            <p:cNvGrpSpPr/>
            <p:nvPr/>
          </p:nvGrpSpPr>
          <p:grpSpPr>
            <a:xfrm>
              <a:off x="609600" y="932688"/>
              <a:ext cx="3484880" cy="2529984"/>
              <a:chOff x="772160" y="2099285"/>
              <a:chExt cx="3484880" cy="2529984"/>
            </a:xfrm>
          </p:grpSpPr>
          <p:sp>
            <p:nvSpPr>
              <p:cNvPr id="6" name="Rectangle 5"/>
              <p:cNvSpPr/>
              <p:nvPr/>
            </p:nvSpPr>
            <p:spPr>
              <a:xfrm>
                <a:off x="772160" y="2362812"/>
                <a:ext cx="3484880" cy="2266457"/>
              </a:xfrm>
              <a:prstGeom prst="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kern="0" dirty="0">
                  <a:solidFill>
                    <a:prstClr val="white"/>
                  </a:solidFill>
                  <a:latin typeface="Calibri" panose="020F0502020204030204" pitchFamily="34" charset="0"/>
                  <a:sym typeface="Calibri"/>
                </a:endParaRPr>
              </a:p>
            </p:txBody>
          </p:sp>
          <p:sp>
            <p:nvSpPr>
              <p:cNvPr id="7" name="Oval 6"/>
              <p:cNvSpPr>
                <a:spLocks noChangeAspect="1"/>
              </p:cNvSpPr>
              <p:nvPr/>
            </p:nvSpPr>
            <p:spPr>
              <a:xfrm>
                <a:off x="1078838" y="2099285"/>
                <a:ext cx="546761" cy="546761"/>
              </a:xfrm>
              <a:prstGeom prst="ellipse">
                <a:avLst/>
              </a:prstGeom>
              <a:solidFill>
                <a:srgbClr val="FFFFFF"/>
              </a:solid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hangingPunct="0"/>
                <a:r>
                  <a:rPr lang="en-US" sz="3200" b="1" kern="0" dirty="0">
                    <a:solidFill>
                      <a:prstClr val="black"/>
                    </a:solidFill>
                    <a:latin typeface="Calibri" panose="020F0502020204030204" pitchFamily="34" charset="0"/>
                    <a:sym typeface="Calibri"/>
                  </a:rPr>
                  <a:t>1</a:t>
                </a:r>
              </a:p>
            </p:txBody>
          </p:sp>
          <p:sp>
            <p:nvSpPr>
              <p:cNvPr id="8" name="Rectangle 7"/>
              <p:cNvSpPr/>
              <p:nvPr/>
            </p:nvSpPr>
            <p:spPr>
              <a:xfrm>
                <a:off x="926021" y="2679037"/>
                <a:ext cx="3304517" cy="646331"/>
              </a:xfrm>
              <a:prstGeom prst="rect">
                <a:avLst/>
              </a:prstGeom>
            </p:spPr>
            <p:txBody>
              <a:bodyPr wrap="square">
                <a:spAutoFit/>
              </a:bodyPr>
              <a:lstStyle/>
              <a:p>
                <a:pPr hangingPunct="0">
                  <a:lnSpc>
                    <a:spcPct val="90000"/>
                  </a:lnSpc>
                  <a:spcBef>
                    <a:spcPts val="1200"/>
                  </a:spcBef>
                  <a:spcAft>
                    <a:spcPts val="1200"/>
                  </a:spcAft>
                </a:pPr>
                <a:r>
                  <a:rPr lang="en-US" sz="2000" b="1" kern="0" dirty="0">
                    <a:solidFill>
                      <a:prstClr val="black"/>
                    </a:solidFill>
                    <a:latin typeface="Calibri"/>
                    <a:sym typeface="Calibri"/>
                  </a:rPr>
                  <a:t>Gartner ITSSM MQ Placement</a:t>
                </a:r>
              </a:p>
            </p:txBody>
          </p:sp>
        </p:grpSp>
        <p:sp>
          <p:nvSpPr>
            <p:cNvPr id="22" name="Rectangle 21"/>
            <p:cNvSpPr/>
            <p:nvPr/>
          </p:nvSpPr>
          <p:spPr>
            <a:xfrm>
              <a:off x="766525" y="2191762"/>
              <a:ext cx="3278015" cy="757130"/>
            </a:xfrm>
            <a:prstGeom prst="rect">
              <a:avLst/>
            </a:prstGeom>
          </p:spPr>
          <p:txBody>
            <a:bodyPr wrap="square">
              <a:spAutoFit/>
            </a:bodyPr>
            <a:lstStyle/>
            <a:p>
              <a:pPr marL="285750" indent="-285750" hangingPunct="0">
                <a:lnSpc>
                  <a:spcPct val="90000"/>
                </a:lnSpc>
                <a:spcBef>
                  <a:spcPts val="1200"/>
                </a:spcBef>
                <a:spcAft>
                  <a:spcPts val="1200"/>
                </a:spcAft>
                <a:buFont typeface="Arial" panose="020B0604020202020204" pitchFamily="34" charset="0"/>
                <a:buChar char="•"/>
              </a:pPr>
              <a:r>
                <a:rPr lang="en-US" sz="1600" kern="0" dirty="0">
                  <a:solidFill>
                    <a:prstClr val="black"/>
                  </a:solidFill>
                  <a:latin typeface="Calibri"/>
                  <a:sym typeface="Calibri"/>
                </a:rPr>
                <a:t>ServiceNow and BMC MQ leaders while Micro Focus is viewed as niche</a:t>
              </a:r>
            </a:p>
          </p:txBody>
        </p:sp>
      </p:grpSp>
      <p:grpSp>
        <p:nvGrpSpPr>
          <p:cNvPr id="31" name="Group 30"/>
          <p:cNvGrpSpPr/>
          <p:nvPr/>
        </p:nvGrpSpPr>
        <p:grpSpPr>
          <a:xfrm>
            <a:off x="8183651" y="3621024"/>
            <a:ext cx="3485039" cy="2583461"/>
            <a:chOff x="8183651" y="3770448"/>
            <a:chExt cx="3485039" cy="2325551"/>
          </a:xfrm>
        </p:grpSpPr>
        <p:sp>
          <p:nvSpPr>
            <p:cNvPr id="19" name="Rectangle 18"/>
            <p:cNvSpPr/>
            <p:nvPr/>
          </p:nvSpPr>
          <p:spPr bwMode="ltGray">
            <a:xfrm>
              <a:off x="8183651" y="3770448"/>
              <a:ext cx="3485039" cy="232555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endParaRPr lang="en-US" kern="0" dirty="0" err="1">
                <a:solidFill>
                  <a:prstClr val="white"/>
                </a:solidFill>
                <a:latin typeface="Calibri" panose="020F0502020204030204" pitchFamily="34" charset="0"/>
                <a:sym typeface="Calibri"/>
              </a:endParaRPr>
            </a:p>
          </p:txBody>
        </p:sp>
        <p:sp>
          <p:nvSpPr>
            <p:cNvPr id="26" name="Rectangle 25"/>
            <p:cNvSpPr/>
            <p:nvPr/>
          </p:nvSpPr>
          <p:spPr>
            <a:xfrm>
              <a:off x="8226584" y="3810359"/>
              <a:ext cx="3352800" cy="1191319"/>
            </a:xfrm>
            <a:prstGeom prst="rect">
              <a:avLst/>
            </a:prstGeom>
          </p:spPr>
          <p:txBody>
            <a:bodyPr wrap="square">
              <a:spAutoFit/>
            </a:bodyPr>
            <a:lstStyle/>
            <a:p>
              <a:pPr marL="285750" indent="-285750" hangingPunct="0">
                <a:buFont typeface="Arial" panose="020B0604020202020204" pitchFamily="34" charset="0"/>
                <a:buChar char="•"/>
              </a:pPr>
              <a:r>
                <a:rPr lang="en-US" sz="1600" kern="0" dirty="0">
                  <a:solidFill>
                    <a:prstClr val="black"/>
                  </a:solidFill>
                  <a:latin typeface="Calibri"/>
                  <a:sym typeface="Calibri"/>
                </a:rPr>
                <a:t>New, innovative capabilities with Big Data Analytics</a:t>
              </a:r>
            </a:p>
            <a:p>
              <a:pPr marL="285750" indent="-285750" hangingPunct="0">
                <a:buFont typeface="Arial" panose="020B0604020202020204" pitchFamily="34" charset="0"/>
                <a:buChar char="•"/>
              </a:pPr>
              <a:r>
                <a:rPr lang="en-US" sz="1600" kern="0" dirty="0">
                  <a:solidFill>
                    <a:prstClr val="black"/>
                  </a:solidFill>
                  <a:latin typeface="Calibri"/>
                  <a:sym typeface="Calibri"/>
                </a:rPr>
                <a:t>Pure-play software company</a:t>
              </a:r>
            </a:p>
            <a:p>
              <a:pPr marL="285750" indent="-285750" hangingPunct="0">
                <a:buFont typeface="Arial" panose="020B0604020202020204" pitchFamily="34" charset="0"/>
                <a:buChar char="•"/>
              </a:pPr>
              <a:r>
                <a:rPr lang="en-US" sz="1600" kern="0" dirty="0">
                  <a:solidFill>
                    <a:prstClr val="black"/>
                  </a:solidFill>
                  <a:latin typeface="Calibri"/>
                  <a:sym typeface="Calibri"/>
                </a:rPr>
                <a:t>Complete ITOM </a:t>
              </a:r>
              <a:r>
                <a:rPr lang="en-US" sz="1600" kern="0" dirty="0" smtClean="0">
                  <a:solidFill>
                    <a:prstClr val="black"/>
                  </a:solidFill>
                  <a:latin typeface="Calibri"/>
                  <a:sym typeface="Calibri"/>
                </a:rPr>
                <a:t>and ADM solutions</a:t>
              </a:r>
              <a:endParaRPr lang="en-US" sz="1600" kern="0" dirty="0">
                <a:solidFill>
                  <a:prstClr val="black"/>
                </a:solidFill>
                <a:latin typeface="Calibri"/>
                <a:sym typeface="Calibri"/>
              </a:endParaRPr>
            </a:p>
          </p:txBody>
        </p:sp>
      </p:grpSp>
      <p:grpSp>
        <p:nvGrpSpPr>
          <p:cNvPr id="30" name="Group 29"/>
          <p:cNvGrpSpPr/>
          <p:nvPr/>
        </p:nvGrpSpPr>
        <p:grpSpPr>
          <a:xfrm>
            <a:off x="4383454" y="3621025"/>
            <a:ext cx="3485039" cy="2583461"/>
            <a:chOff x="4383454" y="3770449"/>
            <a:chExt cx="3485039" cy="2325551"/>
          </a:xfrm>
        </p:grpSpPr>
        <p:sp>
          <p:nvSpPr>
            <p:cNvPr id="18" name="Rectangle 17"/>
            <p:cNvSpPr/>
            <p:nvPr/>
          </p:nvSpPr>
          <p:spPr bwMode="ltGray">
            <a:xfrm>
              <a:off x="4383454" y="3770449"/>
              <a:ext cx="3485039" cy="2325551"/>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endParaRPr lang="en-US" kern="0" dirty="0" err="1">
                <a:solidFill>
                  <a:prstClr val="white"/>
                </a:solidFill>
                <a:latin typeface="Calibri" panose="020F0502020204030204" pitchFamily="34" charset="0"/>
                <a:sym typeface="Calibri"/>
              </a:endParaRPr>
            </a:p>
          </p:txBody>
        </p:sp>
        <p:sp>
          <p:nvSpPr>
            <p:cNvPr id="27" name="Rectangle 26"/>
            <p:cNvSpPr/>
            <p:nvPr/>
          </p:nvSpPr>
          <p:spPr>
            <a:xfrm>
              <a:off x="4462666" y="3803373"/>
              <a:ext cx="3352800" cy="1856241"/>
            </a:xfrm>
            <a:prstGeom prst="rect">
              <a:avLst/>
            </a:prstGeom>
          </p:spPr>
          <p:txBody>
            <a:bodyPr wrap="square">
              <a:spAutoFit/>
            </a:bodyPr>
            <a:lstStyle/>
            <a:p>
              <a:pPr marL="285750" indent="-285750" hangingPunct="0">
                <a:buFont typeface="Arial" panose="020B0604020202020204" pitchFamily="34" charset="0"/>
                <a:buChar char="•"/>
              </a:pPr>
              <a:r>
                <a:rPr lang="en-US" sz="1600" kern="0" dirty="0" smtClean="0">
                  <a:solidFill>
                    <a:prstClr val="black"/>
                  </a:solidFill>
                  <a:latin typeface="Calibri"/>
                  <a:sym typeface="Calibri"/>
                </a:rPr>
                <a:t>Codeless configuration simplifies </a:t>
              </a:r>
              <a:r>
                <a:rPr lang="en-US" sz="1600" kern="0" dirty="0">
                  <a:solidFill>
                    <a:prstClr val="black"/>
                  </a:solidFill>
                  <a:latin typeface="Calibri"/>
                  <a:sym typeface="Calibri"/>
                </a:rPr>
                <a:t>initial </a:t>
              </a:r>
              <a:r>
                <a:rPr lang="en-US" sz="1600" kern="0" dirty="0" err="1">
                  <a:solidFill>
                    <a:prstClr val="black"/>
                  </a:solidFill>
                  <a:latin typeface="Calibri"/>
                  <a:sym typeface="Calibri"/>
                </a:rPr>
                <a:t>config</a:t>
              </a:r>
              <a:r>
                <a:rPr lang="en-US" sz="1600" kern="0" dirty="0">
                  <a:solidFill>
                    <a:prstClr val="black"/>
                  </a:solidFill>
                  <a:latin typeface="Calibri"/>
                  <a:sym typeface="Calibri"/>
                </a:rPr>
                <a:t> and upgrades</a:t>
              </a:r>
            </a:p>
            <a:p>
              <a:pPr marL="285750" indent="-285750" hangingPunct="0">
                <a:buFont typeface="Arial" panose="020B0604020202020204" pitchFamily="34" charset="0"/>
                <a:buChar char="•"/>
              </a:pPr>
              <a:r>
                <a:rPr lang="en-US" sz="1600" kern="0" dirty="0" smtClean="0">
                  <a:solidFill>
                    <a:prstClr val="black"/>
                  </a:solidFill>
                  <a:latin typeface="Calibri"/>
                  <a:sym typeface="Calibri"/>
                </a:rPr>
                <a:t>SMAX is our strategic direction</a:t>
              </a:r>
              <a:endParaRPr lang="en-US" sz="1600" kern="0" dirty="0">
                <a:solidFill>
                  <a:prstClr val="black"/>
                </a:solidFill>
                <a:latin typeface="Calibri"/>
                <a:sym typeface="Calibri"/>
              </a:endParaRPr>
            </a:p>
            <a:p>
              <a:pPr marL="285750" indent="-285750" hangingPunct="0">
                <a:buFont typeface="Arial" panose="020B0604020202020204" pitchFamily="34" charset="0"/>
                <a:buChar char="•"/>
              </a:pPr>
              <a:r>
                <a:rPr lang="en-US" sz="1600" kern="0" dirty="0">
                  <a:solidFill>
                    <a:prstClr val="black"/>
                  </a:solidFill>
                  <a:latin typeface="Calibri"/>
                  <a:sym typeface="Calibri"/>
                </a:rPr>
                <a:t>Containerization simplifies deployments</a:t>
              </a:r>
            </a:p>
            <a:p>
              <a:pPr marL="285750" indent="-285750" hangingPunct="0">
                <a:buFont typeface="Arial" panose="020B0604020202020204" pitchFamily="34" charset="0"/>
                <a:buChar char="•"/>
              </a:pPr>
              <a:r>
                <a:rPr lang="en-US" sz="1600" kern="0" dirty="0">
                  <a:solidFill>
                    <a:prstClr val="black"/>
                  </a:solidFill>
                  <a:latin typeface="Calibri"/>
                  <a:sym typeface="Calibri"/>
                </a:rPr>
                <a:t>Flexible deployment </a:t>
              </a:r>
              <a:r>
                <a:rPr lang="en-US" sz="1600" kern="0" dirty="0" smtClean="0">
                  <a:solidFill>
                    <a:prstClr val="black"/>
                  </a:solidFill>
                  <a:latin typeface="Calibri"/>
                  <a:sym typeface="Calibri"/>
                </a:rPr>
                <a:t>options for </a:t>
              </a:r>
              <a:r>
                <a:rPr lang="en-US" sz="1600" kern="0" dirty="0" err="1" smtClean="0">
                  <a:solidFill>
                    <a:prstClr val="black"/>
                  </a:solidFill>
                  <a:latin typeface="Calibri"/>
                  <a:sym typeface="Calibri"/>
                </a:rPr>
                <a:t>on-premise</a:t>
              </a:r>
              <a:r>
                <a:rPr lang="en-US" sz="1600" kern="0" dirty="0" smtClean="0">
                  <a:solidFill>
                    <a:prstClr val="black"/>
                  </a:solidFill>
                  <a:latin typeface="Calibri"/>
                  <a:sym typeface="Calibri"/>
                </a:rPr>
                <a:t>, cloud, and partner Managed </a:t>
              </a:r>
              <a:r>
                <a:rPr lang="en-US" sz="1600" kern="0" dirty="0">
                  <a:solidFill>
                    <a:prstClr val="black"/>
                  </a:solidFill>
                  <a:latin typeface="Calibri"/>
                  <a:sym typeface="Calibri"/>
                </a:rPr>
                <a:t>Service </a:t>
              </a:r>
              <a:r>
                <a:rPr lang="en-US" sz="1600" kern="0" dirty="0" smtClean="0">
                  <a:solidFill>
                    <a:prstClr val="black"/>
                  </a:solidFill>
                  <a:latin typeface="Calibri"/>
                  <a:sym typeface="Calibri"/>
                </a:rPr>
                <a:t>offerings</a:t>
              </a:r>
              <a:endParaRPr lang="en-US" sz="1600" kern="0" dirty="0">
                <a:solidFill>
                  <a:prstClr val="black"/>
                </a:solidFill>
                <a:latin typeface="Calibri"/>
                <a:sym typeface="Calibri"/>
              </a:endParaRPr>
            </a:p>
          </p:txBody>
        </p:sp>
      </p:grpSp>
      <p:grpSp>
        <p:nvGrpSpPr>
          <p:cNvPr id="29" name="Group 28"/>
          <p:cNvGrpSpPr/>
          <p:nvPr/>
        </p:nvGrpSpPr>
        <p:grpSpPr>
          <a:xfrm>
            <a:off x="609441" y="3621025"/>
            <a:ext cx="3485039" cy="2583461"/>
            <a:chOff x="609441" y="3770449"/>
            <a:chExt cx="3485039" cy="2325551"/>
          </a:xfrm>
        </p:grpSpPr>
        <p:sp>
          <p:nvSpPr>
            <p:cNvPr id="17" name="Rectangle 16"/>
            <p:cNvSpPr/>
            <p:nvPr/>
          </p:nvSpPr>
          <p:spPr bwMode="ltGray">
            <a:xfrm>
              <a:off x="609441" y="3770449"/>
              <a:ext cx="3485039" cy="232555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90000"/>
                </a:lnSpc>
              </a:pPr>
              <a:endParaRPr lang="en-US" sz="1600" kern="0" dirty="0" err="1">
                <a:solidFill>
                  <a:prstClr val="white"/>
                </a:solidFill>
                <a:latin typeface="Calibri" panose="020F0502020204030204" pitchFamily="34" charset="0"/>
                <a:sym typeface="Calibri"/>
              </a:endParaRPr>
            </a:p>
          </p:txBody>
        </p:sp>
        <p:sp>
          <p:nvSpPr>
            <p:cNvPr id="28" name="Rectangle 27"/>
            <p:cNvSpPr/>
            <p:nvPr/>
          </p:nvSpPr>
          <p:spPr>
            <a:xfrm>
              <a:off x="715178" y="3803373"/>
              <a:ext cx="3352800" cy="2077881"/>
            </a:xfrm>
            <a:prstGeom prst="rect">
              <a:avLst/>
            </a:prstGeom>
          </p:spPr>
          <p:txBody>
            <a:bodyPr wrap="square">
              <a:spAutoFit/>
            </a:bodyPr>
            <a:lstStyle/>
            <a:p>
              <a:pPr marL="285750" indent="-285750" hangingPunct="0">
                <a:buFont typeface="Arial" panose="020B0604020202020204" pitchFamily="34" charset="0"/>
                <a:buChar char="•"/>
              </a:pPr>
              <a:r>
                <a:rPr lang="en-US" sz="1600" kern="0" dirty="0">
                  <a:solidFill>
                    <a:prstClr val="black"/>
                  </a:solidFill>
                  <a:latin typeface="Calibri"/>
                  <a:sym typeface="Calibri"/>
                </a:rPr>
                <a:t>Gartner evaluation criteria is 10 years old – e.g. doesn’t capture Micro Focus Big Data </a:t>
              </a:r>
              <a:r>
                <a:rPr lang="en-US" sz="1600" kern="0" dirty="0" smtClean="0">
                  <a:solidFill>
                    <a:prstClr val="black"/>
                  </a:solidFill>
                  <a:latin typeface="Calibri"/>
                  <a:sym typeface="Calibri"/>
                </a:rPr>
                <a:t>capabilities.</a:t>
              </a:r>
              <a:endParaRPr lang="en-US" sz="1600" kern="0" dirty="0">
                <a:solidFill>
                  <a:prstClr val="black"/>
                </a:solidFill>
                <a:latin typeface="Calibri"/>
                <a:sym typeface="Calibri"/>
              </a:endParaRPr>
            </a:p>
            <a:p>
              <a:pPr marL="285750" indent="-285750" hangingPunct="0">
                <a:buFont typeface="Arial" panose="020B0604020202020204" pitchFamily="34" charset="0"/>
                <a:buChar char="•"/>
              </a:pPr>
              <a:r>
                <a:rPr lang="en-US" sz="1600" kern="0" dirty="0" smtClean="0">
                  <a:solidFill>
                    <a:prstClr val="black"/>
                  </a:solidFill>
                  <a:latin typeface="Calibri"/>
                  <a:sym typeface="Calibri"/>
                </a:rPr>
                <a:t>Forrester has rated Micro Focus as a leader in their ESM Wave.</a:t>
              </a:r>
            </a:p>
            <a:p>
              <a:pPr marL="285750" indent="-285750" hangingPunct="0">
                <a:buFont typeface="Arial" panose="020B0604020202020204" pitchFamily="34" charset="0"/>
                <a:buChar char="•"/>
              </a:pPr>
              <a:r>
                <a:rPr lang="en-US" sz="1600" kern="0" dirty="0" smtClean="0">
                  <a:solidFill>
                    <a:prstClr val="black"/>
                  </a:solidFill>
                  <a:latin typeface="Calibri"/>
                  <a:sym typeface="Calibri"/>
                </a:rPr>
                <a:t>Peer </a:t>
              </a:r>
              <a:r>
                <a:rPr lang="en-US" sz="1600" kern="0" dirty="0">
                  <a:solidFill>
                    <a:prstClr val="black"/>
                  </a:solidFill>
                  <a:latin typeface="Calibri"/>
                  <a:sym typeface="Calibri"/>
                </a:rPr>
                <a:t>review sites such as G2crowd, IT Central Station and even Gartner’s Peer Insight show Micro Focus </a:t>
              </a:r>
              <a:r>
                <a:rPr lang="en-US" sz="1600" kern="0" dirty="0" smtClean="0">
                  <a:solidFill>
                    <a:prstClr val="black"/>
                  </a:solidFill>
                  <a:latin typeface="Calibri"/>
                  <a:sym typeface="Calibri"/>
                </a:rPr>
                <a:t>positively</a:t>
              </a:r>
              <a:endParaRPr lang="en-US" sz="1600" kern="0" dirty="0">
                <a:solidFill>
                  <a:prstClr val="black"/>
                </a:solidFill>
                <a:latin typeface="Calibri"/>
                <a:sym typeface="Calibri"/>
              </a:endParaRPr>
            </a:p>
          </p:txBody>
        </p:sp>
      </p:grpSp>
    </p:spTree>
    <p:extLst>
      <p:ext uri="{BB962C8B-B14F-4D97-AF65-F5344CB8AC3E}">
        <p14:creationId xmlns:p14="http://schemas.microsoft.com/office/powerpoint/2010/main" val="179455987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5" y="183466"/>
            <a:ext cx="10311766" cy="974663"/>
          </a:xfrm>
        </p:spPr>
        <p:txBody>
          <a:bodyPr/>
          <a:lstStyle/>
          <a:p>
            <a:r>
              <a:rPr lang="en-US" dirty="0" smtClean="0"/>
              <a:t>Strategies to Win</a:t>
            </a:r>
            <a:endParaRPr lang="en-US" dirty="0"/>
          </a:p>
        </p:txBody>
      </p:sp>
      <p:sp>
        <p:nvSpPr>
          <p:cNvPr id="4" name="Slide Number Placeholder 3"/>
          <p:cNvSpPr>
            <a:spLocks noGrp="1"/>
          </p:cNvSpPr>
          <p:nvPr>
            <p:ph type="sldNum" sz="quarter" idx="2"/>
          </p:nvPr>
        </p:nvSpPr>
        <p:spPr>
          <a:prstGeom prst="rect">
            <a:avLst/>
          </a:prstGeom>
        </p:spPr>
        <p:txBody>
          <a:bodyPr/>
          <a:lstStyle/>
          <a:p>
            <a:fld id="{B016F8AB-BCEA-4347-8BA6-BE776009BC89}" type="slidenum">
              <a:rPr lang="en-GB" smtClean="0"/>
              <a:pPr/>
              <a:t>25</a:t>
            </a:fld>
            <a:endParaRPr lang="en-GB"/>
          </a:p>
        </p:txBody>
      </p:sp>
      <p:sp>
        <p:nvSpPr>
          <p:cNvPr id="59" name="Content Placeholder 2"/>
          <p:cNvSpPr>
            <a:spLocks noGrp="1"/>
          </p:cNvSpPr>
          <p:nvPr>
            <p:ph idx="4294967295"/>
          </p:nvPr>
        </p:nvSpPr>
        <p:spPr>
          <a:xfrm>
            <a:off x="477382" y="904568"/>
            <a:ext cx="3637935" cy="4963797"/>
          </a:xfrm>
        </p:spPr>
        <p:txBody>
          <a:bodyPr>
            <a:noAutofit/>
          </a:bodyPr>
          <a:lstStyle/>
          <a:p>
            <a:pPr marL="228600" indent="-228600">
              <a:buSzPct val="75000"/>
              <a:buFont typeface="+mj-lt"/>
              <a:buAutoNum type="arabicPeriod"/>
            </a:pPr>
            <a:r>
              <a:rPr lang="en-US" sz="2200" dirty="0" smtClean="0"/>
              <a:t>Lead with Big Data </a:t>
            </a:r>
            <a:r>
              <a:rPr lang="en-US" sz="2200" dirty="0" smtClean="0"/>
              <a:t>Analytics</a:t>
            </a:r>
          </a:p>
          <a:p>
            <a:pPr marL="228600" indent="-228600">
              <a:buSzPct val="75000"/>
              <a:buFont typeface="+mj-lt"/>
              <a:buAutoNum type="arabicPeriod"/>
            </a:pPr>
            <a:endParaRPr lang="en-US" sz="2200" dirty="0"/>
          </a:p>
          <a:p>
            <a:pPr marL="228600" indent="-228600">
              <a:buSzPct val="75000"/>
              <a:buFont typeface="+mj-lt"/>
              <a:buAutoNum type="arabicPeriod"/>
            </a:pPr>
            <a:endParaRPr lang="en-US" sz="2200" dirty="0" smtClean="0"/>
          </a:p>
          <a:p>
            <a:pPr marL="228600" indent="-228600">
              <a:buSzPct val="75000"/>
              <a:buFont typeface="+mj-lt"/>
              <a:buAutoNum type="arabicPeriod"/>
            </a:pPr>
            <a:endParaRPr lang="en-US" sz="2200" dirty="0"/>
          </a:p>
          <a:p>
            <a:pPr marL="228600" indent="-228600">
              <a:buSzPct val="75000"/>
              <a:buFont typeface="+mj-lt"/>
              <a:buAutoNum type="arabicPeriod"/>
            </a:pPr>
            <a:endParaRPr lang="en-US" sz="2200" dirty="0" smtClean="0"/>
          </a:p>
          <a:p>
            <a:pPr marL="228600" indent="-228600">
              <a:buSzPct val="75000"/>
              <a:buFont typeface="+mj-lt"/>
              <a:buAutoNum type="arabicPeriod"/>
            </a:pPr>
            <a:r>
              <a:rPr lang="en-US" sz="2200" dirty="0" smtClean="0"/>
              <a:t>Sell </a:t>
            </a:r>
            <a:r>
              <a:rPr lang="en-US" sz="2200" dirty="0" smtClean="0"/>
              <a:t>the power of the </a:t>
            </a:r>
            <a:r>
              <a:rPr lang="en-US" sz="2200" dirty="0" smtClean="0"/>
              <a:t>portfolio</a:t>
            </a:r>
          </a:p>
          <a:p>
            <a:pPr marL="228600" indent="-228600">
              <a:buSzPct val="75000"/>
              <a:buFont typeface="+mj-lt"/>
              <a:buAutoNum type="arabicPeriod"/>
            </a:pPr>
            <a:endParaRPr lang="en-US" sz="2200" dirty="0"/>
          </a:p>
          <a:p>
            <a:pPr marL="228600" indent="-228600">
              <a:buSzPct val="75000"/>
              <a:buFont typeface="+mj-lt"/>
              <a:buAutoNum type="arabicPeriod"/>
            </a:pPr>
            <a:endParaRPr lang="en-US" sz="2200" dirty="0" smtClean="0"/>
          </a:p>
          <a:p>
            <a:pPr marL="228600" indent="-228600">
              <a:buSzPct val="75000"/>
              <a:buFont typeface="+mj-lt"/>
              <a:buAutoNum type="arabicPeriod"/>
            </a:pPr>
            <a:r>
              <a:rPr lang="en-US" sz="2200" dirty="0" smtClean="0"/>
              <a:t>Highlight </a:t>
            </a:r>
            <a:r>
              <a:rPr lang="en-US" sz="2200" dirty="0"/>
              <a:t>l</a:t>
            </a:r>
            <a:r>
              <a:rPr lang="en-US" sz="2200" dirty="0" smtClean="0"/>
              <a:t>ower Total </a:t>
            </a:r>
            <a:r>
              <a:rPr lang="en-US" sz="2200" dirty="0" smtClean="0"/>
              <a:t>Cost of Ownership/Time to </a:t>
            </a:r>
            <a:r>
              <a:rPr lang="en-US" sz="2200" dirty="0" smtClean="0"/>
              <a:t>Value</a:t>
            </a:r>
            <a:endParaRPr lang="en-US" sz="2200" dirty="0" smtClean="0"/>
          </a:p>
        </p:txBody>
      </p:sp>
      <p:sp>
        <p:nvSpPr>
          <p:cNvPr id="17" name="TextBox 16"/>
          <p:cNvSpPr txBox="1"/>
          <p:nvPr/>
        </p:nvSpPr>
        <p:spPr>
          <a:xfrm>
            <a:off x="9035716" y="5084383"/>
            <a:ext cx="60158" cy="45719"/>
          </a:xfrm>
          <a:prstGeom prst="rect">
            <a:avLst/>
          </a:prstGeom>
          <a:noFill/>
        </p:spPr>
        <p:txBody>
          <a:bodyPr wrap="square" lIns="0" tIns="0" rIns="0" bIns="0" rtlCol="0">
            <a:noAutofit/>
          </a:bodyPr>
          <a:lstStyle/>
          <a:p>
            <a:pPr hangingPunct="0">
              <a:lnSpc>
                <a:spcPct val="90000"/>
              </a:lnSpc>
            </a:pPr>
            <a:endParaRPr lang="en-US" sz="2000" b="1" kern="0" dirty="0">
              <a:solidFill>
                <a:prstClr val="black"/>
              </a:solidFill>
              <a:latin typeface="MetricHPE" panose="020B0503030202060203"/>
              <a:sym typeface="Calibri"/>
            </a:endParaRPr>
          </a:p>
        </p:txBody>
      </p:sp>
      <p:sp>
        <p:nvSpPr>
          <p:cNvPr id="8" name="Content Placeholder 2"/>
          <p:cNvSpPr txBox="1">
            <a:spLocks/>
          </p:cNvSpPr>
          <p:nvPr/>
        </p:nvSpPr>
        <p:spPr>
          <a:xfrm>
            <a:off x="4499264" y="904568"/>
            <a:ext cx="7492857" cy="561503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lnSpcReduction="10000"/>
          </a:bodyPr>
          <a:lst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a:lstStyle>
          <a:p>
            <a:pPr marL="0" indent="0">
              <a:buSzPct val="75000"/>
              <a:buNone/>
            </a:pPr>
            <a:r>
              <a:rPr lang="en-US" sz="2200" kern="0" dirty="0" smtClean="0"/>
              <a:t>Big </a:t>
            </a:r>
            <a:r>
              <a:rPr lang="en-US" sz="2200" kern="0" dirty="0" smtClean="0"/>
              <a:t>Data analytics and machine learning </a:t>
            </a:r>
            <a:r>
              <a:rPr lang="en-US" sz="2200" kern="0" dirty="0" smtClean="0"/>
              <a:t>are </a:t>
            </a:r>
            <a:r>
              <a:rPr lang="en-US" sz="2200" kern="0" dirty="0" smtClean="0"/>
              <a:t>unique Micro Focus capabilities </a:t>
            </a:r>
            <a:r>
              <a:rPr lang="en-US" sz="2200" i="1" kern="0" dirty="0" smtClean="0"/>
              <a:t>that</a:t>
            </a:r>
            <a:r>
              <a:rPr lang="en-US" sz="2200" kern="0" dirty="0" smtClean="0"/>
              <a:t>:</a:t>
            </a:r>
          </a:p>
          <a:p>
            <a:pPr lvl="1">
              <a:buSzPct val="75000"/>
            </a:pPr>
            <a:r>
              <a:rPr lang="en-US" sz="1600" kern="0" dirty="0"/>
              <a:t>Enable end-users to be more self-sufficient reducing ticket volumes and improving satisfaction.</a:t>
            </a:r>
          </a:p>
          <a:p>
            <a:pPr lvl="1">
              <a:buSzPct val="75000"/>
            </a:pPr>
            <a:r>
              <a:rPr lang="en-US" sz="1600" kern="0" dirty="0" smtClean="0"/>
              <a:t>E</a:t>
            </a:r>
            <a:r>
              <a:rPr lang="en-US" sz="1600" kern="0" dirty="0" smtClean="0"/>
              <a:t>nable </a:t>
            </a:r>
            <a:r>
              <a:rPr lang="en-US" sz="1600" kern="0" dirty="0" smtClean="0"/>
              <a:t>service desk agents to handle tickets more quickly and efficiently</a:t>
            </a:r>
          </a:p>
          <a:p>
            <a:pPr lvl="1">
              <a:spcAft>
                <a:spcPts val="600"/>
              </a:spcAft>
              <a:buSzPct val="75000"/>
            </a:pPr>
            <a:r>
              <a:rPr lang="en-US" sz="1600" kern="0" dirty="0" smtClean="0"/>
              <a:t>Provide actionable insight enabling proactive problem management and process </a:t>
            </a:r>
            <a:r>
              <a:rPr lang="en-US" sz="1600" kern="0" dirty="0" smtClean="0"/>
              <a:t>improvement for change management</a:t>
            </a:r>
            <a:endParaRPr lang="en-US" sz="1600" kern="0" dirty="0" smtClean="0"/>
          </a:p>
          <a:p>
            <a:pPr marL="0" indent="0">
              <a:buSzPct val="75000"/>
              <a:buNone/>
            </a:pPr>
            <a:r>
              <a:rPr lang="en-US" sz="2200" kern="0" dirty="0" smtClean="0"/>
              <a:t>Micro </a:t>
            </a:r>
            <a:r>
              <a:rPr lang="en-US" sz="2200" kern="0" dirty="0" smtClean="0"/>
              <a:t>Focus provides complete ITSM and </a:t>
            </a:r>
            <a:r>
              <a:rPr lang="en-US" sz="2200" kern="0" dirty="0" smtClean="0"/>
              <a:t>Enterprise Management </a:t>
            </a:r>
            <a:r>
              <a:rPr lang="en-US" sz="2200" kern="0" dirty="0" smtClean="0"/>
              <a:t>solutions</a:t>
            </a:r>
          </a:p>
          <a:p>
            <a:pPr lvl="1">
              <a:buSzPct val="75000"/>
            </a:pPr>
            <a:r>
              <a:rPr lang="en-US" sz="1600" kern="0" dirty="0" smtClean="0"/>
              <a:t>Start simply with built-in </a:t>
            </a:r>
            <a:r>
              <a:rPr lang="en-US" sz="1600" kern="0" dirty="0" smtClean="0"/>
              <a:t>processes based on </a:t>
            </a:r>
            <a:r>
              <a:rPr lang="en-US" sz="1600" kern="0" dirty="0"/>
              <a:t>leading </a:t>
            </a:r>
            <a:r>
              <a:rPr lang="en-US" sz="1600" kern="0" dirty="0" smtClean="0"/>
              <a:t>approaches, </a:t>
            </a:r>
            <a:r>
              <a:rPr lang="en-US" sz="1600" kern="0" dirty="0"/>
              <a:t>such </a:t>
            </a:r>
            <a:r>
              <a:rPr lang="en-US" sz="1600" kern="0" dirty="0" smtClean="0"/>
              <a:t>as ITILv3 and </a:t>
            </a:r>
            <a:r>
              <a:rPr lang="en-US" sz="1600" kern="0" dirty="0"/>
              <a:t>IT4IT</a:t>
            </a:r>
          </a:p>
          <a:p>
            <a:pPr lvl="1">
              <a:spcAft>
                <a:spcPts val="600"/>
              </a:spcAft>
              <a:buSzPct val="75000"/>
            </a:pPr>
            <a:r>
              <a:rPr lang="en-US" sz="1600" kern="0" dirty="0"/>
              <a:t>E</a:t>
            </a:r>
            <a:r>
              <a:rPr lang="en-US" sz="1600" kern="0" dirty="0" smtClean="0"/>
              <a:t>asily </a:t>
            </a:r>
            <a:r>
              <a:rPr lang="en-US" sz="1600" kern="0" dirty="0" smtClean="0"/>
              <a:t>configure </a:t>
            </a:r>
            <a:r>
              <a:rPr lang="en-US" sz="1600" kern="0" dirty="0" smtClean="0"/>
              <a:t>and maintain </a:t>
            </a:r>
            <a:r>
              <a:rPr lang="en-US" sz="1600" kern="0" dirty="0" smtClean="0"/>
              <a:t>with </a:t>
            </a:r>
            <a:r>
              <a:rPr lang="en-US" sz="1600" kern="0" dirty="0" smtClean="0"/>
              <a:t>Studio</a:t>
            </a:r>
            <a:endParaRPr lang="en-US" sz="1600" kern="0" dirty="0" smtClean="0"/>
          </a:p>
          <a:p>
            <a:pPr marL="0" indent="0">
              <a:buSzPct val="75000"/>
              <a:buNone/>
            </a:pPr>
            <a:r>
              <a:rPr lang="en-US" sz="2200" kern="0" dirty="0" smtClean="0"/>
              <a:t>Micro </a:t>
            </a:r>
            <a:r>
              <a:rPr lang="en-US" sz="2200" kern="0" dirty="0" smtClean="0"/>
              <a:t>Focus is leading the IT Management industry in providing suites based on containers and micro services</a:t>
            </a:r>
          </a:p>
          <a:p>
            <a:pPr lvl="1">
              <a:buSzPct val="75000"/>
            </a:pPr>
            <a:r>
              <a:rPr lang="en-US" sz="1500" kern="0" dirty="0" smtClean="0"/>
              <a:t>Easier deployment and upgrades</a:t>
            </a:r>
          </a:p>
          <a:p>
            <a:pPr lvl="1">
              <a:buSzPct val="75000"/>
            </a:pPr>
            <a:r>
              <a:rPr lang="en-US" sz="1500" kern="0" dirty="0" smtClean="0"/>
              <a:t>Aligning with overall industry container computing and application delivery trends</a:t>
            </a:r>
          </a:p>
          <a:p>
            <a:pPr lvl="1">
              <a:buSzPct val="75000"/>
            </a:pPr>
            <a:r>
              <a:rPr lang="en-US" sz="1500" kern="0" dirty="0" smtClean="0"/>
              <a:t>Private and public cloud deployments or MSP service offerings</a:t>
            </a:r>
          </a:p>
          <a:p>
            <a:pPr lvl="1">
              <a:buSzPct val="75000"/>
            </a:pPr>
            <a:endParaRPr lang="en-US" kern="0" dirty="0" smtClean="0"/>
          </a:p>
          <a:p>
            <a:pPr>
              <a:buSzPct val="75000"/>
            </a:pPr>
            <a:endParaRPr lang="en-US" kern="0" dirty="0" smtClean="0"/>
          </a:p>
        </p:txBody>
      </p:sp>
    </p:spTree>
    <p:extLst>
      <p:ext uri="{BB962C8B-B14F-4D97-AF65-F5344CB8AC3E}">
        <p14:creationId xmlns:p14="http://schemas.microsoft.com/office/powerpoint/2010/main" val="11270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 Competition</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solidFill>
                  <a:srgbClr val="617D78"/>
                </a:solidFill>
              </a:rPr>
              <a:pPr/>
              <a:t>3</a:t>
            </a:fld>
            <a:endParaRPr lang="en-US">
              <a:solidFill>
                <a:srgbClr val="617D78"/>
              </a:solidFill>
            </a:endParaRPr>
          </a:p>
        </p:txBody>
      </p:sp>
      <p:sp>
        <p:nvSpPr>
          <p:cNvPr id="3" name="Text Placeholder 2"/>
          <p:cNvSpPr>
            <a:spLocks noGrp="1"/>
          </p:cNvSpPr>
          <p:nvPr>
            <p:ph type="body" sz="quarter" idx="1"/>
          </p:nvPr>
        </p:nvSpPr>
        <p:spPr/>
        <p:txBody>
          <a:bodyPr/>
          <a:lstStyle/>
          <a:p>
            <a:r>
              <a:rPr lang="en-US" dirty="0" smtClean="0"/>
              <a:t>What they say about themselves</a:t>
            </a:r>
            <a:endParaRPr lang="en-US" dirty="0"/>
          </a:p>
        </p:txBody>
      </p:sp>
      <p:pic>
        <p:nvPicPr>
          <p:cNvPr id="12" name="Content Placeholder 11"/>
          <p:cNvPicPr>
            <a:picLocks noGrp="1" noChangeAspect="1"/>
          </p:cNvPicPr>
          <p:nvPr>
            <p:ph idx="4294967295"/>
          </p:nvPr>
        </p:nvPicPr>
        <p:blipFill>
          <a:blip r:embed="rId2"/>
          <a:stretch>
            <a:fillRect/>
          </a:stretch>
        </p:blipFill>
        <p:spPr>
          <a:xfrm>
            <a:off x="4690925" y="2172731"/>
            <a:ext cx="1800225" cy="876300"/>
          </a:xfrm>
          <a:prstGeom prst="rect">
            <a:avLst/>
          </a:prstGeom>
        </p:spPr>
      </p:pic>
      <p:pic>
        <p:nvPicPr>
          <p:cNvPr id="10" name="Picture 9"/>
          <p:cNvPicPr>
            <a:picLocks noChangeAspect="1"/>
          </p:cNvPicPr>
          <p:nvPr/>
        </p:nvPicPr>
        <p:blipFill>
          <a:blip r:embed="rId3"/>
          <a:stretch>
            <a:fillRect/>
          </a:stretch>
        </p:blipFill>
        <p:spPr>
          <a:xfrm>
            <a:off x="631836" y="2489301"/>
            <a:ext cx="1971675" cy="476250"/>
          </a:xfrm>
          <a:prstGeom prst="rect">
            <a:avLst/>
          </a:prstGeom>
        </p:spPr>
      </p:pic>
      <p:sp>
        <p:nvSpPr>
          <p:cNvPr id="11" name="Rectangle 10"/>
          <p:cNvSpPr/>
          <p:nvPr/>
        </p:nvSpPr>
        <p:spPr>
          <a:xfrm>
            <a:off x="533400" y="3319197"/>
            <a:ext cx="2667000" cy="2062103"/>
          </a:xfrm>
          <a:prstGeom prst="rect">
            <a:avLst/>
          </a:prstGeom>
        </p:spPr>
        <p:txBody>
          <a:bodyPr wrap="square">
            <a:spAutoFit/>
          </a:bodyPr>
          <a:lstStyle/>
          <a:p>
            <a:pPr hangingPunct="0"/>
            <a:r>
              <a:rPr lang="en-US" sz="1600" kern="0" dirty="0">
                <a:solidFill>
                  <a:srgbClr val="212E35"/>
                </a:solidFill>
                <a:latin typeface="Gotham SSm A"/>
                <a:sym typeface="Calibri"/>
              </a:rPr>
              <a:t>Replace unstructured work patterns of the past with intelligent workflows of the future. Improve service levels, energize employees, and change the way your enterprise works. </a:t>
            </a:r>
            <a:endParaRPr lang="en-US" sz="1600" kern="0" dirty="0">
              <a:solidFill>
                <a:srgbClr val="212E35"/>
              </a:solidFill>
              <a:latin typeface="Calibri"/>
              <a:sym typeface="Calibri"/>
            </a:endParaRPr>
          </a:p>
        </p:txBody>
      </p:sp>
      <p:sp>
        <p:nvSpPr>
          <p:cNvPr id="13" name="Rectangle 12"/>
          <p:cNvSpPr/>
          <p:nvPr/>
        </p:nvSpPr>
        <p:spPr>
          <a:xfrm>
            <a:off x="4557713" y="3296206"/>
            <a:ext cx="3124200" cy="2308324"/>
          </a:xfrm>
          <a:prstGeom prst="rect">
            <a:avLst/>
          </a:prstGeom>
        </p:spPr>
        <p:txBody>
          <a:bodyPr wrap="square">
            <a:spAutoFit/>
          </a:bodyPr>
          <a:lstStyle/>
          <a:p>
            <a:pPr marL="171450" indent="-171450" hangingPunct="0">
              <a:buFont typeface="Arial" panose="020B0604020202020204" pitchFamily="34" charset="0"/>
              <a:buChar char="•"/>
            </a:pPr>
            <a:r>
              <a:rPr lang="en-US" sz="1600" kern="0" dirty="0">
                <a:solidFill>
                  <a:srgbClr val="212E35"/>
                </a:solidFill>
                <a:latin typeface="Gotham SSm A"/>
                <a:sym typeface="Calibri"/>
              </a:rPr>
              <a:t>Comprehensive ITIL support with world-class self-service portal.</a:t>
            </a:r>
          </a:p>
          <a:p>
            <a:pPr marL="171450" indent="-171450" hangingPunct="0">
              <a:buFont typeface="Arial" panose="020B0604020202020204" pitchFamily="34" charset="0"/>
              <a:buChar char="•"/>
            </a:pPr>
            <a:r>
              <a:rPr lang="en-US" sz="1600" kern="0" dirty="0">
                <a:solidFill>
                  <a:srgbClr val="212E35"/>
                </a:solidFill>
                <a:latin typeface="Gotham SSm A"/>
                <a:sym typeface="Calibri"/>
              </a:rPr>
              <a:t>Codeless design for easy customization and hassle-free upgrades.</a:t>
            </a:r>
          </a:p>
          <a:p>
            <a:pPr marL="171450" indent="-171450" hangingPunct="0">
              <a:buFont typeface="Arial" panose="020B0604020202020204" pitchFamily="34" charset="0"/>
              <a:buChar char="•"/>
            </a:pPr>
            <a:r>
              <a:rPr lang="en-US" sz="1600" kern="0" dirty="0">
                <a:solidFill>
                  <a:srgbClr val="212E35"/>
                </a:solidFill>
                <a:latin typeface="Gotham SSm A"/>
                <a:sym typeface="Calibri"/>
              </a:rPr>
              <a:t>Choose from subscription or perpetual concurrent licensing, </a:t>
            </a:r>
            <a:r>
              <a:rPr lang="en-US" sz="1600" kern="0" dirty="0" err="1">
                <a:solidFill>
                  <a:srgbClr val="212E35"/>
                </a:solidFill>
                <a:latin typeface="Gotham SSm A"/>
                <a:sym typeface="Calibri"/>
              </a:rPr>
              <a:t>on-premise</a:t>
            </a:r>
            <a:r>
              <a:rPr lang="en-US" sz="1600" kern="0" dirty="0">
                <a:solidFill>
                  <a:srgbClr val="212E35"/>
                </a:solidFill>
                <a:latin typeface="Gotham SSm A"/>
                <a:sym typeface="Calibri"/>
              </a:rPr>
              <a:t> or SaaS.</a:t>
            </a:r>
            <a:endParaRPr lang="en-US" sz="1600" kern="0" dirty="0">
              <a:solidFill>
                <a:srgbClr val="212E35"/>
              </a:solidFill>
              <a:latin typeface="Calibri"/>
              <a:sym typeface="Calibri"/>
            </a:endParaRPr>
          </a:p>
        </p:txBody>
      </p:sp>
      <p:pic>
        <p:nvPicPr>
          <p:cNvPr id="14" name="Picture 13"/>
          <p:cNvPicPr>
            <a:picLocks noChangeAspect="1"/>
          </p:cNvPicPr>
          <p:nvPr/>
        </p:nvPicPr>
        <p:blipFill>
          <a:blip r:embed="rId4"/>
          <a:stretch>
            <a:fillRect/>
          </a:stretch>
        </p:blipFill>
        <p:spPr>
          <a:xfrm>
            <a:off x="8686800" y="2280541"/>
            <a:ext cx="1774261" cy="959060"/>
          </a:xfrm>
          <a:prstGeom prst="rect">
            <a:avLst/>
          </a:prstGeom>
        </p:spPr>
      </p:pic>
      <p:sp>
        <p:nvSpPr>
          <p:cNvPr id="16" name="Rectangle 15"/>
          <p:cNvSpPr/>
          <p:nvPr/>
        </p:nvSpPr>
        <p:spPr>
          <a:xfrm>
            <a:off x="8549239" y="3296206"/>
            <a:ext cx="2956961" cy="1815882"/>
          </a:xfrm>
          <a:prstGeom prst="rect">
            <a:avLst/>
          </a:prstGeom>
        </p:spPr>
        <p:txBody>
          <a:bodyPr wrap="square">
            <a:spAutoFit/>
          </a:bodyPr>
          <a:lstStyle/>
          <a:p>
            <a:pPr marL="171450" indent="-171450" hangingPunct="0">
              <a:buFont typeface="Arial" panose="020B0604020202020204" pitchFamily="34" charset="0"/>
              <a:buChar char="•"/>
            </a:pPr>
            <a:r>
              <a:rPr lang="en-US" sz="1600" kern="0" dirty="0">
                <a:solidFill>
                  <a:srgbClr val="212E35"/>
                </a:solidFill>
                <a:latin typeface="Gotham SSm A"/>
                <a:sym typeface="Calibri"/>
              </a:rPr>
              <a:t>Accelerators of Digital Enterprise Management</a:t>
            </a:r>
          </a:p>
          <a:p>
            <a:pPr marL="171450" indent="-171450" hangingPunct="0">
              <a:buFont typeface="Arial" panose="020B0604020202020204" pitchFamily="34" charset="0"/>
              <a:buChar char="•"/>
            </a:pPr>
            <a:r>
              <a:rPr lang="en-US" sz="1600" kern="0" dirty="0">
                <a:solidFill>
                  <a:srgbClr val="212E35"/>
                </a:solidFill>
                <a:latin typeface="Gotham SSm A"/>
                <a:sym typeface="Calibri"/>
              </a:rPr>
              <a:t>Gartner Magic Quadrant Leader again</a:t>
            </a:r>
          </a:p>
          <a:p>
            <a:pPr marL="171450" indent="-171450" hangingPunct="0">
              <a:buFont typeface="Arial" panose="020B0604020202020204" pitchFamily="34" charset="0"/>
              <a:buChar char="•"/>
            </a:pPr>
            <a:r>
              <a:rPr lang="en-US" sz="1600" kern="0" dirty="0">
                <a:solidFill>
                  <a:srgbClr val="212E35"/>
                </a:solidFill>
                <a:latin typeface="Gotham SSm A"/>
                <a:sym typeface="Calibri"/>
              </a:rPr>
              <a:t>BMC digital IT powers 82% of the Fortune 500 companies</a:t>
            </a:r>
          </a:p>
        </p:txBody>
      </p:sp>
    </p:spTree>
    <p:extLst>
      <p:ext uri="{BB962C8B-B14F-4D97-AF65-F5344CB8AC3E}">
        <p14:creationId xmlns:p14="http://schemas.microsoft.com/office/powerpoint/2010/main" val="96796140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5" y="429272"/>
            <a:ext cx="10882750" cy="974663"/>
          </a:xfrm>
        </p:spPr>
        <p:txBody>
          <a:bodyPr>
            <a:normAutofit fontScale="90000"/>
          </a:bodyPr>
          <a:lstStyle/>
          <a:p>
            <a:r>
              <a:rPr lang="en-US" b="0" dirty="0"/>
              <a:t>The Forrester Wave™: Enterprise </a:t>
            </a:r>
            <a:r>
              <a:rPr lang="en-US" b="0" dirty="0" smtClean="0"/>
              <a:t>Service Management</a:t>
            </a:r>
            <a:r>
              <a:rPr lang="en-US" b="0" dirty="0"/>
              <a:t>, Q3 2018</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4</a:t>
            </a:fld>
            <a:endParaRPr lang="en-US"/>
          </a:p>
        </p:txBody>
      </p:sp>
      <p:pic>
        <p:nvPicPr>
          <p:cNvPr id="5" name="Picture 4"/>
          <p:cNvPicPr>
            <a:picLocks noChangeAspect="1"/>
          </p:cNvPicPr>
          <p:nvPr/>
        </p:nvPicPr>
        <p:blipFill>
          <a:blip r:embed="rId2"/>
          <a:stretch>
            <a:fillRect/>
          </a:stretch>
        </p:blipFill>
        <p:spPr>
          <a:xfrm>
            <a:off x="946785" y="916603"/>
            <a:ext cx="5085964" cy="554229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944769628"/>
              </p:ext>
            </p:extLst>
          </p:nvPr>
        </p:nvGraphicFramePr>
        <p:xfrm>
          <a:off x="6845642" y="1403935"/>
          <a:ext cx="5101968" cy="1854200"/>
        </p:xfrm>
        <a:graphic>
          <a:graphicData uri="http://schemas.openxmlformats.org/drawingml/2006/table">
            <a:tbl>
              <a:tblPr firstRow="1" bandRow="1">
                <a:tableStyleId>{00A15C55-8517-42AA-B614-E9B94910E393}</a:tableStyleId>
              </a:tblPr>
              <a:tblGrid>
                <a:gridCol w="1700656"/>
                <a:gridCol w="1700656"/>
                <a:gridCol w="1700656"/>
              </a:tblGrid>
              <a:tr h="370840">
                <a:tc>
                  <a:txBody>
                    <a:bodyPr/>
                    <a:lstStyle/>
                    <a:p>
                      <a:r>
                        <a:rPr lang="en-US" dirty="0" smtClean="0">
                          <a:solidFill>
                            <a:srgbClr val="FFFFFF"/>
                          </a:solidFill>
                        </a:rPr>
                        <a:t>Vendor</a:t>
                      </a:r>
                      <a:endParaRPr lang="en-US" dirty="0">
                        <a:solidFill>
                          <a:srgbClr val="FFFFFF"/>
                        </a:solidFill>
                      </a:endParaRPr>
                    </a:p>
                  </a:txBody>
                  <a:tcPr/>
                </a:tc>
                <a:tc>
                  <a:txBody>
                    <a:bodyPr/>
                    <a:lstStyle/>
                    <a:p>
                      <a:r>
                        <a:rPr lang="en-US" dirty="0" smtClean="0">
                          <a:solidFill>
                            <a:srgbClr val="FFFFFF"/>
                          </a:solidFill>
                        </a:rPr>
                        <a:t>Current Offering</a:t>
                      </a:r>
                      <a:endParaRPr lang="en-US" dirty="0">
                        <a:solidFill>
                          <a:srgbClr val="FFFFFF"/>
                        </a:solidFill>
                      </a:endParaRPr>
                    </a:p>
                  </a:txBody>
                  <a:tcPr/>
                </a:tc>
                <a:tc>
                  <a:txBody>
                    <a:bodyPr/>
                    <a:lstStyle/>
                    <a:p>
                      <a:r>
                        <a:rPr lang="en-US" dirty="0" smtClean="0">
                          <a:solidFill>
                            <a:srgbClr val="FFFFFF"/>
                          </a:solidFill>
                        </a:rPr>
                        <a:t>Strategy</a:t>
                      </a:r>
                      <a:endParaRPr lang="en-US" dirty="0">
                        <a:solidFill>
                          <a:srgbClr val="FFFFFF"/>
                        </a:solidFill>
                      </a:endParaRPr>
                    </a:p>
                  </a:txBody>
                  <a:tcPr/>
                </a:tc>
              </a:tr>
              <a:tr h="370840">
                <a:tc>
                  <a:txBody>
                    <a:bodyPr/>
                    <a:lstStyle/>
                    <a:p>
                      <a:r>
                        <a:rPr lang="en-US" dirty="0" err="1" smtClean="0"/>
                        <a:t>ServiceNow</a:t>
                      </a:r>
                      <a:endParaRPr lang="en-US" dirty="0"/>
                    </a:p>
                  </a:txBody>
                  <a:tcPr/>
                </a:tc>
                <a:tc>
                  <a:txBody>
                    <a:bodyPr/>
                    <a:lstStyle/>
                    <a:p>
                      <a:r>
                        <a:rPr lang="en-US" dirty="0" smtClean="0"/>
                        <a:t>4.50</a:t>
                      </a:r>
                      <a:endParaRPr lang="en-US" dirty="0"/>
                    </a:p>
                  </a:txBody>
                  <a:tcPr/>
                </a:tc>
                <a:tc>
                  <a:txBody>
                    <a:bodyPr/>
                    <a:lstStyle/>
                    <a:p>
                      <a:r>
                        <a:rPr lang="en-US" dirty="0" smtClean="0"/>
                        <a:t>4.60</a:t>
                      </a:r>
                      <a:endParaRPr lang="en-US" dirty="0"/>
                    </a:p>
                  </a:txBody>
                  <a:tcPr/>
                </a:tc>
              </a:tr>
              <a:tr h="370840">
                <a:tc>
                  <a:txBody>
                    <a:bodyPr/>
                    <a:lstStyle/>
                    <a:p>
                      <a:r>
                        <a:rPr lang="en-US" dirty="0" smtClean="0"/>
                        <a:t>Cherwell</a:t>
                      </a:r>
                      <a:endParaRPr lang="en-US" dirty="0"/>
                    </a:p>
                  </a:txBody>
                  <a:tcPr/>
                </a:tc>
                <a:tc>
                  <a:txBody>
                    <a:bodyPr/>
                    <a:lstStyle/>
                    <a:p>
                      <a:r>
                        <a:rPr lang="en-US" dirty="0" smtClean="0"/>
                        <a:t>4.10</a:t>
                      </a:r>
                      <a:endParaRPr lang="en-US" dirty="0"/>
                    </a:p>
                  </a:txBody>
                  <a:tcPr/>
                </a:tc>
                <a:tc>
                  <a:txBody>
                    <a:bodyPr/>
                    <a:lstStyle/>
                    <a:p>
                      <a:r>
                        <a:rPr lang="en-US" dirty="0" smtClean="0"/>
                        <a:t>3.70</a:t>
                      </a:r>
                    </a:p>
                  </a:txBody>
                  <a:tcPr/>
                </a:tc>
              </a:tr>
              <a:tr h="370840">
                <a:tc>
                  <a:txBody>
                    <a:bodyPr/>
                    <a:lstStyle/>
                    <a:p>
                      <a:r>
                        <a:rPr lang="en-US" dirty="0" smtClean="0"/>
                        <a:t>BMC</a:t>
                      </a:r>
                      <a:endParaRPr lang="en-US" dirty="0"/>
                    </a:p>
                  </a:txBody>
                  <a:tcPr/>
                </a:tc>
                <a:tc>
                  <a:txBody>
                    <a:bodyPr/>
                    <a:lstStyle/>
                    <a:p>
                      <a:r>
                        <a:rPr lang="en-US" dirty="0" smtClean="0"/>
                        <a:t>4.20</a:t>
                      </a:r>
                      <a:endParaRPr lang="en-US" dirty="0"/>
                    </a:p>
                  </a:txBody>
                  <a:tcPr/>
                </a:tc>
                <a:tc>
                  <a:txBody>
                    <a:bodyPr/>
                    <a:lstStyle/>
                    <a:p>
                      <a:r>
                        <a:rPr lang="en-US" dirty="0" smtClean="0"/>
                        <a:t>1.85</a:t>
                      </a:r>
                      <a:endParaRPr lang="en-US" dirty="0"/>
                    </a:p>
                  </a:txBody>
                  <a:tcPr/>
                </a:tc>
              </a:tr>
              <a:tr h="370840">
                <a:tc>
                  <a:txBody>
                    <a:bodyPr/>
                    <a:lstStyle/>
                    <a:p>
                      <a:r>
                        <a:rPr lang="en-US" dirty="0" smtClean="0"/>
                        <a:t>Micro</a:t>
                      </a:r>
                      <a:r>
                        <a:rPr lang="en-US" baseline="0" dirty="0" smtClean="0"/>
                        <a:t> Focus</a:t>
                      </a:r>
                      <a:endParaRPr lang="en-US" dirty="0"/>
                    </a:p>
                  </a:txBody>
                  <a:tcPr/>
                </a:tc>
                <a:tc>
                  <a:txBody>
                    <a:bodyPr/>
                    <a:lstStyle/>
                    <a:p>
                      <a:r>
                        <a:rPr lang="en-US" dirty="0" smtClean="0"/>
                        <a:t>3.52</a:t>
                      </a:r>
                      <a:endParaRPr lang="en-US" dirty="0"/>
                    </a:p>
                  </a:txBody>
                  <a:tcPr/>
                </a:tc>
                <a:tc>
                  <a:txBody>
                    <a:bodyPr/>
                    <a:lstStyle/>
                    <a:p>
                      <a:r>
                        <a:rPr lang="en-US" dirty="0" smtClean="0"/>
                        <a:t>3.50</a:t>
                      </a:r>
                      <a:endParaRPr lang="en-US" dirty="0"/>
                    </a:p>
                  </a:txBody>
                  <a:tcPr/>
                </a:tc>
              </a:tr>
            </a:tbl>
          </a:graphicData>
        </a:graphic>
      </p:graphicFrame>
      <p:sp>
        <p:nvSpPr>
          <p:cNvPr id="4" name="TextBox 3"/>
          <p:cNvSpPr txBox="1"/>
          <p:nvPr/>
        </p:nvSpPr>
        <p:spPr>
          <a:xfrm>
            <a:off x="6678002" y="3947160"/>
            <a:ext cx="4913844" cy="1001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7337" lvl="1" indent="0">
              <a:lnSpc>
                <a:spcPct val="80000"/>
              </a:lnSpc>
              <a:spcAft>
                <a:spcPts val="300"/>
              </a:spcAft>
              <a:buNone/>
            </a:pPr>
            <a:r>
              <a:rPr lang="en-US" sz="1400" b="1" i="1" dirty="0" smtClean="0"/>
              <a:t>Among </a:t>
            </a:r>
            <a:r>
              <a:rPr lang="en-US" sz="1400" b="1" i="1" dirty="0"/>
              <a:t>the 3 leaders Micro Focus scored highest </a:t>
            </a:r>
            <a:r>
              <a:rPr lang="en-US" sz="1400" b="1" i="1" dirty="0" smtClean="0"/>
              <a:t>for:</a:t>
            </a:r>
            <a:endParaRPr lang="en-US" sz="1400" b="1" i="1" dirty="0"/>
          </a:p>
          <a:p>
            <a:pPr marL="573087" lvl="1" indent="-285750">
              <a:lnSpc>
                <a:spcPct val="80000"/>
              </a:lnSpc>
              <a:spcAft>
                <a:spcPts val="300"/>
              </a:spcAft>
              <a:buFont typeface="Arial" panose="020B0604020202020204" pitchFamily="34" charset="0"/>
              <a:buChar char="•"/>
            </a:pPr>
            <a:r>
              <a:rPr lang="en-US" sz="1400" b="1" i="1" dirty="0"/>
              <a:t>Core service management</a:t>
            </a:r>
          </a:p>
          <a:p>
            <a:pPr marL="573087" lvl="1" indent="-285750">
              <a:lnSpc>
                <a:spcPct val="80000"/>
              </a:lnSpc>
              <a:spcAft>
                <a:spcPts val="300"/>
              </a:spcAft>
              <a:buFont typeface="Arial" panose="020B0604020202020204" pitchFamily="34" charset="0"/>
              <a:buChar char="•"/>
            </a:pPr>
            <a:r>
              <a:rPr lang="en-US" sz="1400" b="1" i="1" dirty="0"/>
              <a:t>Information Management and Analytics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212E35"/>
              </a:solidFill>
              <a:effectLst/>
              <a:uFillTx/>
              <a:latin typeface="+mj-lt"/>
              <a:ea typeface="+mj-ea"/>
              <a:cs typeface="+mj-cs"/>
              <a:sym typeface="Calibri"/>
            </a:endParaRPr>
          </a:p>
        </p:txBody>
      </p:sp>
    </p:spTree>
    <p:extLst>
      <p:ext uri="{BB962C8B-B14F-4D97-AF65-F5344CB8AC3E}">
        <p14:creationId xmlns:p14="http://schemas.microsoft.com/office/powerpoint/2010/main" val="320031311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57421"/>
            <a:ext cx="10311765" cy="657844"/>
          </a:xfrm>
        </p:spPr>
        <p:txBody>
          <a:bodyPr>
            <a:normAutofit fontScale="90000"/>
          </a:bodyPr>
          <a:lstStyle/>
          <a:p>
            <a:r>
              <a:rPr lang="en-US" dirty="0" smtClean="0"/>
              <a:t>Micro Focus SMAX 2018.05 Assessment from Forrester</a:t>
            </a:r>
            <a:br>
              <a:rPr lang="en-US" dirty="0" smtClean="0"/>
            </a:br>
            <a:endParaRPr lang="en-US" dirty="0"/>
          </a:p>
        </p:txBody>
      </p:sp>
      <p:sp>
        <p:nvSpPr>
          <p:cNvPr id="5" name="Text Placeholder 4"/>
          <p:cNvSpPr>
            <a:spLocks noGrp="1"/>
          </p:cNvSpPr>
          <p:nvPr>
            <p:ph type="body" sz="quarter" idx="13"/>
          </p:nvPr>
        </p:nvSpPr>
        <p:spPr>
          <a:xfrm>
            <a:off x="946786" y="606077"/>
            <a:ext cx="10311765" cy="418375"/>
          </a:xfrm>
        </p:spPr>
        <p:txBody>
          <a:bodyPr/>
          <a:lstStyle/>
          <a:p>
            <a:r>
              <a:rPr lang="en-US" dirty="0" smtClean="0"/>
              <a:t>The Forrester Wave: Enterprise Service Management, Q3 2018</a:t>
            </a:r>
            <a:endParaRPr lang="en-US" dirty="0"/>
          </a:p>
        </p:txBody>
      </p:sp>
      <p:sp>
        <p:nvSpPr>
          <p:cNvPr id="3" name="Slide Number Placeholder 2"/>
          <p:cNvSpPr>
            <a:spLocks noGrp="1"/>
          </p:cNvSpPr>
          <p:nvPr>
            <p:ph type="sldNum" sz="quarter" idx="4"/>
          </p:nvPr>
        </p:nvSpPr>
        <p:spPr/>
        <p:txBody>
          <a:bodyPr/>
          <a:lstStyle/>
          <a:p>
            <a:fld id="{86CB4B4D-7CA3-9044-876B-883B54F8677D}" type="slidenum">
              <a:rPr lang="en-US" smtClean="0"/>
              <a:pPr/>
              <a:t>5</a:t>
            </a:fld>
            <a:endParaRPr lang="en-US"/>
          </a:p>
        </p:txBody>
      </p:sp>
      <p:sp>
        <p:nvSpPr>
          <p:cNvPr id="4" name="Content Placeholder 3"/>
          <p:cNvSpPr>
            <a:spLocks noGrp="1"/>
          </p:cNvSpPr>
          <p:nvPr>
            <p:ph idx="1"/>
          </p:nvPr>
        </p:nvSpPr>
        <p:spPr>
          <a:xfrm>
            <a:off x="946786" y="1473109"/>
            <a:ext cx="10311765" cy="4707029"/>
          </a:xfrm>
        </p:spPr>
        <p:txBody>
          <a:bodyPr>
            <a:normAutofit fontScale="92500"/>
          </a:bodyPr>
          <a:lstStyle/>
          <a:p>
            <a:pPr marL="0" indent="0">
              <a:buNone/>
            </a:pPr>
            <a:r>
              <a:rPr lang="en-US" b="1" dirty="0" smtClean="0"/>
              <a:t>Pro</a:t>
            </a:r>
          </a:p>
          <a:p>
            <a:r>
              <a:rPr lang="en-US" dirty="0"/>
              <a:t>S</a:t>
            </a:r>
            <a:r>
              <a:rPr lang="en-US" dirty="0" smtClean="0"/>
              <a:t>trong </a:t>
            </a:r>
            <a:r>
              <a:rPr lang="en-US" dirty="0"/>
              <a:t>advanced analytics capabilities applied to </a:t>
            </a:r>
            <a:r>
              <a:rPr lang="en-US" dirty="0" smtClean="0"/>
              <a:t>ESM use </a:t>
            </a:r>
            <a:r>
              <a:rPr lang="en-US" dirty="0"/>
              <a:t>cases such as ticket </a:t>
            </a:r>
            <a:r>
              <a:rPr lang="en-US" dirty="0" smtClean="0"/>
              <a:t>auto-categorization</a:t>
            </a:r>
            <a:r>
              <a:rPr lang="en-US" dirty="0"/>
              <a:t>. </a:t>
            </a:r>
            <a:endParaRPr lang="en-US" dirty="0" smtClean="0"/>
          </a:p>
          <a:p>
            <a:r>
              <a:rPr lang="en-US" dirty="0"/>
              <a:t>B</a:t>
            </a:r>
            <a:r>
              <a:rPr lang="en-US" dirty="0" smtClean="0"/>
              <a:t>est-in-class </a:t>
            </a:r>
            <a:r>
              <a:rPr lang="en-US" dirty="0"/>
              <a:t>change management</a:t>
            </a:r>
            <a:r>
              <a:rPr lang="en-US" dirty="0" smtClean="0"/>
              <a:t>, including </a:t>
            </a:r>
            <a:r>
              <a:rPr lang="en-US" dirty="0"/>
              <a:t>advanced risk analytics and optimization of the change process itself — crucial in the </a:t>
            </a:r>
            <a:r>
              <a:rPr lang="en-US" dirty="0" smtClean="0"/>
              <a:t>age of </a:t>
            </a:r>
            <a:r>
              <a:rPr lang="en-US" dirty="0"/>
              <a:t>DevOps. </a:t>
            </a:r>
            <a:endParaRPr lang="en-US" dirty="0" smtClean="0"/>
          </a:p>
          <a:p>
            <a:r>
              <a:rPr lang="en-US" dirty="0"/>
              <a:t>S</a:t>
            </a:r>
            <a:r>
              <a:rPr lang="en-US" dirty="0" smtClean="0"/>
              <a:t>trong </a:t>
            </a:r>
            <a:r>
              <a:rPr lang="en-US" dirty="0"/>
              <a:t>CMDB discovery </a:t>
            </a:r>
            <a:r>
              <a:rPr lang="en-US" dirty="0" smtClean="0"/>
              <a:t>capability, including Kubernetes and container-based </a:t>
            </a:r>
            <a:r>
              <a:rPr lang="en-US" dirty="0"/>
              <a:t>deployment. </a:t>
            </a:r>
            <a:endParaRPr lang="en-US" dirty="0" smtClean="0"/>
          </a:p>
          <a:p>
            <a:pPr marL="0" indent="0">
              <a:buNone/>
            </a:pPr>
            <a:r>
              <a:rPr lang="en-US" b="1" dirty="0" smtClean="0"/>
              <a:t>Con</a:t>
            </a:r>
          </a:p>
          <a:p>
            <a:r>
              <a:rPr lang="en-US" dirty="0"/>
              <a:t>H</a:t>
            </a:r>
            <a:r>
              <a:rPr lang="en-US" dirty="0" smtClean="0"/>
              <a:t>igher </a:t>
            </a:r>
            <a:r>
              <a:rPr lang="en-US" dirty="0"/>
              <a:t>skill requirements </a:t>
            </a:r>
            <a:r>
              <a:rPr lang="en-US" dirty="0" smtClean="0"/>
              <a:t>than those </a:t>
            </a:r>
            <a:r>
              <a:rPr lang="en-US" dirty="0"/>
              <a:t>of other </a:t>
            </a:r>
            <a:r>
              <a:rPr lang="en-US" dirty="0" smtClean="0"/>
              <a:t>vendors</a:t>
            </a:r>
            <a:r>
              <a:rPr lang="en-US" dirty="0"/>
              <a:t>.</a:t>
            </a:r>
            <a:endParaRPr lang="en-US" dirty="0" smtClean="0"/>
          </a:p>
          <a:p>
            <a:pPr marL="0" indent="0">
              <a:buNone/>
            </a:pPr>
            <a:r>
              <a:rPr lang="en-US" b="1" dirty="0" smtClean="0"/>
              <a:t>Investment</a:t>
            </a:r>
          </a:p>
          <a:p>
            <a:r>
              <a:rPr lang="en-US" dirty="0"/>
              <a:t>Frequent releases to rapidly iterate and improve </a:t>
            </a:r>
            <a:r>
              <a:rPr lang="en-US" dirty="0" smtClean="0"/>
              <a:t>offering</a:t>
            </a:r>
            <a:r>
              <a:rPr lang="en-US" dirty="0"/>
              <a:t>.</a:t>
            </a:r>
          </a:p>
          <a:p>
            <a:r>
              <a:rPr lang="en-US" dirty="0" smtClean="0"/>
              <a:t>Limited </a:t>
            </a:r>
            <a:r>
              <a:rPr lang="en-US" dirty="0"/>
              <a:t>business-oriented capabilities (HR module) </a:t>
            </a:r>
            <a:r>
              <a:rPr lang="en-US" dirty="0" smtClean="0"/>
              <a:t>and has now added an effort to </a:t>
            </a:r>
            <a:r>
              <a:rPr lang="en-US" dirty="0"/>
              <a:t>develop a service app </a:t>
            </a:r>
            <a:r>
              <a:rPr lang="en-US" dirty="0" smtClean="0"/>
              <a:t>store to its roadmap.</a:t>
            </a:r>
            <a:endParaRPr lang="en-US" dirty="0"/>
          </a:p>
        </p:txBody>
      </p:sp>
    </p:spTree>
    <p:extLst>
      <p:ext uri="{BB962C8B-B14F-4D97-AF65-F5344CB8AC3E}">
        <p14:creationId xmlns:p14="http://schemas.microsoft.com/office/powerpoint/2010/main" val="323620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65659"/>
            <a:ext cx="10311765" cy="657844"/>
          </a:xfrm>
        </p:spPr>
        <p:txBody>
          <a:bodyPr/>
          <a:lstStyle/>
          <a:p>
            <a:r>
              <a:rPr lang="en-US" dirty="0" err="1" smtClean="0"/>
              <a:t>ServiceNow</a:t>
            </a:r>
            <a:r>
              <a:rPr lang="en-US" dirty="0" smtClean="0"/>
              <a:t> Kingston Assessment </a:t>
            </a:r>
            <a:r>
              <a:rPr lang="en-US" dirty="0"/>
              <a:t>from Forrester</a:t>
            </a:r>
          </a:p>
        </p:txBody>
      </p:sp>
      <p:sp>
        <p:nvSpPr>
          <p:cNvPr id="3" name="Text Placeholder 2"/>
          <p:cNvSpPr>
            <a:spLocks noGrp="1"/>
          </p:cNvSpPr>
          <p:nvPr>
            <p:ph type="body" sz="quarter" idx="13"/>
          </p:nvPr>
        </p:nvSpPr>
        <p:spPr>
          <a:xfrm>
            <a:off x="946786" y="689473"/>
            <a:ext cx="10311765" cy="418375"/>
          </a:xfrm>
        </p:spPr>
        <p:txBody>
          <a:bodyPr/>
          <a:lstStyle/>
          <a:p>
            <a:r>
              <a:rPr lang="en-US" dirty="0"/>
              <a:t>The Forrester Wave: Enterprise Service Management, Q3 2018</a:t>
            </a:r>
          </a:p>
          <a:p>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lumMod val="75000"/>
                  </a:srgbClr>
                </a:solidFill>
              </a:rPr>
              <a:pPr/>
              <a:t>6</a:t>
            </a:fld>
            <a:endParaRPr lang="en-US" dirty="0">
              <a:solidFill>
                <a:srgbClr val="FFFFFF">
                  <a:lumMod val="75000"/>
                </a:srgbClr>
              </a:solidFill>
            </a:endParaRPr>
          </a:p>
        </p:txBody>
      </p:sp>
      <p:sp>
        <p:nvSpPr>
          <p:cNvPr id="5" name="Content Placeholder 4"/>
          <p:cNvSpPr>
            <a:spLocks noGrp="1"/>
          </p:cNvSpPr>
          <p:nvPr>
            <p:ph idx="1"/>
          </p:nvPr>
        </p:nvSpPr>
        <p:spPr>
          <a:xfrm>
            <a:off x="946786" y="1392195"/>
            <a:ext cx="10311765" cy="4787943"/>
          </a:xfrm>
        </p:spPr>
        <p:txBody>
          <a:bodyPr>
            <a:normAutofit fontScale="85000" lnSpcReduction="20000"/>
          </a:bodyPr>
          <a:lstStyle/>
          <a:p>
            <a:pPr marL="0" indent="0">
              <a:buNone/>
            </a:pPr>
            <a:r>
              <a:rPr lang="en-US" b="1" dirty="0" smtClean="0"/>
              <a:t>Pro</a:t>
            </a:r>
          </a:p>
          <a:p>
            <a:r>
              <a:rPr lang="en-US" dirty="0" smtClean="0"/>
              <a:t>Deep </a:t>
            </a:r>
            <a:r>
              <a:rPr lang="en-US" dirty="0"/>
              <a:t>ITSM capabilities in asset and configuration </a:t>
            </a:r>
            <a:r>
              <a:rPr lang="en-US" dirty="0" smtClean="0"/>
              <a:t>management.</a:t>
            </a:r>
          </a:p>
          <a:p>
            <a:r>
              <a:rPr lang="en-US" dirty="0" smtClean="0"/>
              <a:t>Variety of business </a:t>
            </a:r>
            <a:r>
              <a:rPr lang="en-US" dirty="0"/>
              <a:t>service modules, such as HR and </a:t>
            </a:r>
            <a:r>
              <a:rPr lang="en-US" dirty="0" smtClean="0"/>
              <a:t>facilities.</a:t>
            </a:r>
          </a:p>
          <a:p>
            <a:r>
              <a:rPr lang="en-US" dirty="0" smtClean="0"/>
              <a:t>One </a:t>
            </a:r>
            <a:r>
              <a:rPr lang="en-US" dirty="0"/>
              <a:t>of the market’s most powerful </a:t>
            </a:r>
            <a:r>
              <a:rPr lang="en-US" dirty="0" smtClean="0"/>
              <a:t>PaaS environments</a:t>
            </a:r>
            <a:r>
              <a:rPr lang="en-US" dirty="0"/>
              <a:t>, robust enough to be featured in Forrester’s research on general-purpose </a:t>
            </a:r>
            <a:r>
              <a:rPr lang="en-US" dirty="0" smtClean="0"/>
              <a:t>low/</a:t>
            </a:r>
            <a:r>
              <a:rPr lang="en-US" dirty="0" err="1" smtClean="0"/>
              <a:t>nocode</a:t>
            </a:r>
            <a:r>
              <a:rPr lang="en-US" dirty="0" smtClean="0"/>
              <a:t> platforms.  </a:t>
            </a:r>
          </a:p>
          <a:p>
            <a:pPr marL="0" indent="0">
              <a:buNone/>
            </a:pPr>
            <a:r>
              <a:rPr lang="en-US" b="1" dirty="0" smtClean="0"/>
              <a:t>Con</a:t>
            </a:r>
          </a:p>
          <a:p>
            <a:r>
              <a:rPr lang="en-US" dirty="0" smtClean="0"/>
              <a:t>The platform may be more “low” than “no” code, as customers noted that they needed skilled developers to achieve success. </a:t>
            </a:r>
          </a:p>
          <a:p>
            <a:r>
              <a:rPr lang="en-US" dirty="0"/>
              <a:t>C</a:t>
            </a:r>
            <a:r>
              <a:rPr lang="en-US" dirty="0" smtClean="0"/>
              <a:t>omplex </a:t>
            </a:r>
            <a:r>
              <a:rPr lang="en-US" dirty="0"/>
              <a:t>licensing and pricing </a:t>
            </a:r>
            <a:r>
              <a:rPr lang="en-US" dirty="0" smtClean="0"/>
              <a:t>models. </a:t>
            </a:r>
          </a:p>
          <a:p>
            <a:r>
              <a:rPr lang="en-US" dirty="0" smtClean="0"/>
              <a:t>Consistently </a:t>
            </a:r>
            <a:r>
              <a:rPr lang="en-US" dirty="0"/>
              <a:t>high cost. </a:t>
            </a:r>
            <a:endParaRPr lang="en-US" dirty="0" smtClean="0"/>
          </a:p>
          <a:p>
            <a:pPr marL="0" indent="0">
              <a:buNone/>
            </a:pPr>
            <a:r>
              <a:rPr lang="en-US" b="1" dirty="0" smtClean="0"/>
              <a:t>Investment</a:t>
            </a:r>
          </a:p>
          <a:p>
            <a:r>
              <a:rPr lang="en-US" dirty="0"/>
              <a:t>P</a:t>
            </a:r>
            <a:r>
              <a:rPr lang="en-US" dirty="0" smtClean="0"/>
              <a:t>rioritizing </a:t>
            </a:r>
            <a:r>
              <a:rPr lang="en-US" dirty="0"/>
              <a:t>ongoing UX improvements (including in the development environment and </a:t>
            </a:r>
            <a:r>
              <a:rPr lang="en-US" dirty="0" smtClean="0"/>
              <a:t>through a </a:t>
            </a:r>
            <a:r>
              <a:rPr lang="en-US" dirty="0"/>
              <a:t>new mobile experience) </a:t>
            </a:r>
            <a:endParaRPr lang="en-US" dirty="0" smtClean="0"/>
          </a:p>
          <a:p>
            <a:r>
              <a:rPr lang="en-US" dirty="0" smtClean="0"/>
              <a:t>Platform </a:t>
            </a:r>
            <a:r>
              <a:rPr lang="en-US" dirty="0"/>
              <a:t>investments in a native virtual agent and </a:t>
            </a:r>
            <a:r>
              <a:rPr lang="en-US" dirty="0" smtClean="0"/>
              <a:t>machine learning </a:t>
            </a:r>
            <a:r>
              <a:rPr lang="en-US" dirty="0"/>
              <a:t>functionality.</a:t>
            </a:r>
          </a:p>
        </p:txBody>
      </p:sp>
    </p:spTree>
    <p:extLst>
      <p:ext uri="{BB962C8B-B14F-4D97-AF65-F5344CB8AC3E}">
        <p14:creationId xmlns:p14="http://schemas.microsoft.com/office/powerpoint/2010/main" val="3267783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57421"/>
            <a:ext cx="10311765" cy="657844"/>
          </a:xfrm>
        </p:spPr>
        <p:txBody>
          <a:bodyPr/>
          <a:lstStyle/>
          <a:p>
            <a:r>
              <a:rPr lang="en-US" dirty="0" smtClean="0"/>
              <a:t>Cherwell 9.3.2 Assessment </a:t>
            </a:r>
            <a:r>
              <a:rPr lang="en-US" dirty="0"/>
              <a:t>from Forrester</a:t>
            </a:r>
          </a:p>
        </p:txBody>
      </p:sp>
      <p:sp>
        <p:nvSpPr>
          <p:cNvPr id="3" name="Text Placeholder 2"/>
          <p:cNvSpPr>
            <a:spLocks noGrp="1"/>
          </p:cNvSpPr>
          <p:nvPr>
            <p:ph type="body" sz="quarter" idx="13"/>
          </p:nvPr>
        </p:nvSpPr>
        <p:spPr>
          <a:xfrm>
            <a:off x="946786" y="606077"/>
            <a:ext cx="10311765" cy="418375"/>
          </a:xfrm>
        </p:spPr>
        <p:txBody>
          <a:bodyPr/>
          <a:lstStyle/>
          <a:p>
            <a:r>
              <a:rPr lang="en-US" dirty="0"/>
              <a:t>The Forrester Wave: Enterprise Service Management, Q3 2018</a:t>
            </a:r>
          </a:p>
          <a:p>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lumMod val="75000"/>
                  </a:srgbClr>
                </a:solidFill>
              </a:rPr>
              <a:pPr/>
              <a:t>7</a:t>
            </a:fld>
            <a:endParaRPr lang="en-US" dirty="0">
              <a:solidFill>
                <a:srgbClr val="FFFFFF">
                  <a:lumMod val="75000"/>
                </a:srgbClr>
              </a:solidFill>
            </a:endParaRPr>
          </a:p>
        </p:txBody>
      </p:sp>
      <p:sp>
        <p:nvSpPr>
          <p:cNvPr id="5" name="Content Placeholder 4"/>
          <p:cNvSpPr>
            <a:spLocks noGrp="1"/>
          </p:cNvSpPr>
          <p:nvPr>
            <p:ph idx="1"/>
          </p:nvPr>
        </p:nvSpPr>
        <p:spPr>
          <a:xfrm>
            <a:off x="946786" y="1400432"/>
            <a:ext cx="10311765" cy="4779706"/>
          </a:xfrm>
        </p:spPr>
        <p:txBody>
          <a:bodyPr>
            <a:normAutofit fontScale="77500" lnSpcReduction="20000"/>
          </a:bodyPr>
          <a:lstStyle/>
          <a:p>
            <a:pPr marL="0" indent="0">
              <a:buNone/>
            </a:pPr>
            <a:r>
              <a:rPr lang="en-US" b="1" dirty="0" smtClean="0"/>
              <a:t>Pro</a:t>
            </a:r>
          </a:p>
          <a:p>
            <a:r>
              <a:rPr lang="en-US" dirty="0" smtClean="0"/>
              <a:t>One of </a:t>
            </a:r>
            <a:r>
              <a:rPr lang="en-US" dirty="0"/>
              <a:t>the </a:t>
            </a:r>
            <a:r>
              <a:rPr lang="en-US" dirty="0" smtClean="0"/>
              <a:t>most capable </a:t>
            </a:r>
            <a:r>
              <a:rPr lang="en-US" dirty="0"/>
              <a:t>low/no-code platforms for service and workflow design. </a:t>
            </a:r>
            <a:endParaRPr lang="en-US" dirty="0" smtClean="0"/>
          </a:p>
          <a:p>
            <a:r>
              <a:rPr lang="en-US" dirty="0" smtClean="0"/>
              <a:t>Established ITSM capabilities.</a:t>
            </a:r>
          </a:p>
          <a:p>
            <a:r>
              <a:rPr lang="en-US" dirty="0" smtClean="0"/>
              <a:t>Dedicated </a:t>
            </a:r>
            <a:r>
              <a:rPr lang="en-US" dirty="0"/>
              <a:t>PPM; security, facilities, and HR </a:t>
            </a:r>
            <a:r>
              <a:rPr lang="en-US" dirty="0" smtClean="0"/>
              <a:t>modules.</a:t>
            </a:r>
          </a:p>
          <a:p>
            <a:r>
              <a:rPr lang="en-US" dirty="0" smtClean="0"/>
              <a:t>Strong </a:t>
            </a:r>
            <a:r>
              <a:rPr lang="en-US" dirty="0"/>
              <a:t>data governance </a:t>
            </a:r>
            <a:r>
              <a:rPr lang="en-US" dirty="0" smtClean="0"/>
              <a:t>and compliance </a:t>
            </a:r>
            <a:r>
              <a:rPr lang="en-US" dirty="0"/>
              <a:t>functionality. </a:t>
            </a:r>
            <a:endParaRPr lang="en-US" dirty="0" smtClean="0"/>
          </a:p>
          <a:p>
            <a:pPr marL="0" indent="0">
              <a:buNone/>
            </a:pPr>
            <a:r>
              <a:rPr lang="en-US" b="1" dirty="0" smtClean="0"/>
              <a:t>Con</a:t>
            </a:r>
          </a:p>
          <a:p>
            <a:r>
              <a:rPr lang="en-US" sz="2100" dirty="0"/>
              <a:t>Lacking in advanced analytics and machine learning, and customers noted issues with its native reporting tool. </a:t>
            </a:r>
          </a:p>
          <a:p>
            <a:r>
              <a:rPr lang="en-US" sz="2100" dirty="0"/>
              <a:t>Although this vendor has a CMDB, most customers use a third-party tool, </a:t>
            </a:r>
            <a:r>
              <a:rPr lang="en-US" sz="2100" dirty="0" err="1"/>
              <a:t>Firescope</a:t>
            </a:r>
            <a:r>
              <a:rPr lang="en-US" sz="2100" dirty="0"/>
              <a:t>, for discovery. </a:t>
            </a:r>
          </a:p>
          <a:p>
            <a:pPr marL="0" indent="0">
              <a:buNone/>
            </a:pPr>
            <a:r>
              <a:rPr lang="en-US" b="1" dirty="0" smtClean="0"/>
              <a:t>Investment</a:t>
            </a:r>
            <a:endParaRPr lang="en-US" b="1" dirty="0"/>
          </a:p>
          <a:p>
            <a:r>
              <a:rPr lang="en-US" dirty="0" smtClean="0"/>
              <a:t>Enhancing </a:t>
            </a:r>
            <a:r>
              <a:rPr lang="en-US" dirty="0"/>
              <a:t>its </a:t>
            </a:r>
            <a:r>
              <a:rPr lang="en-US" dirty="0" smtClean="0"/>
              <a:t>UI/UX.</a:t>
            </a:r>
          </a:p>
          <a:p>
            <a:r>
              <a:rPr lang="en-US" dirty="0" smtClean="0"/>
              <a:t>Expand into </a:t>
            </a:r>
            <a:r>
              <a:rPr lang="en-US" dirty="0"/>
              <a:t>more business-oriented </a:t>
            </a:r>
            <a:r>
              <a:rPr lang="en-US" dirty="0" smtClean="0"/>
              <a:t>modules.</a:t>
            </a:r>
          </a:p>
          <a:p>
            <a:r>
              <a:rPr lang="en-US" dirty="0" smtClean="0"/>
              <a:t>Improve </a:t>
            </a:r>
            <a:r>
              <a:rPr lang="en-US" dirty="0"/>
              <a:t>collaboration and automation via </a:t>
            </a:r>
            <a:r>
              <a:rPr lang="en-US" dirty="0" err="1" smtClean="0"/>
              <a:t>chatbots</a:t>
            </a:r>
            <a:r>
              <a:rPr lang="en-US" dirty="0"/>
              <a:t>.</a:t>
            </a:r>
          </a:p>
          <a:p>
            <a:r>
              <a:rPr lang="en-US" dirty="0" smtClean="0"/>
              <a:t>Automation toolkits.</a:t>
            </a:r>
          </a:p>
          <a:p>
            <a:r>
              <a:rPr lang="en-US" dirty="0" smtClean="0"/>
              <a:t>RPA </a:t>
            </a:r>
            <a:r>
              <a:rPr lang="en-US" dirty="0"/>
              <a:t>integration</a:t>
            </a:r>
            <a:r>
              <a:rPr lang="en-US" dirty="0" smtClean="0"/>
              <a:t>.</a:t>
            </a:r>
            <a:endParaRPr lang="en-US" dirty="0"/>
          </a:p>
        </p:txBody>
      </p:sp>
    </p:spTree>
    <p:extLst>
      <p:ext uri="{BB962C8B-B14F-4D97-AF65-F5344CB8AC3E}">
        <p14:creationId xmlns:p14="http://schemas.microsoft.com/office/powerpoint/2010/main" val="3023583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57421"/>
            <a:ext cx="10311765" cy="657844"/>
          </a:xfrm>
        </p:spPr>
        <p:txBody>
          <a:bodyPr/>
          <a:lstStyle/>
          <a:p>
            <a:r>
              <a:rPr lang="en-US" dirty="0" smtClean="0"/>
              <a:t>BMC Remedy 9.1, 18.05 Assessment </a:t>
            </a:r>
            <a:r>
              <a:rPr lang="en-US" dirty="0"/>
              <a:t>from Forrester</a:t>
            </a:r>
          </a:p>
        </p:txBody>
      </p:sp>
      <p:sp>
        <p:nvSpPr>
          <p:cNvPr id="3" name="Text Placeholder 2"/>
          <p:cNvSpPr>
            <a:spLocks noGrp="1"/>
          </p:cNvSpPr>
          <p:nvPr>
            <p:ph type="body" sz="quarter" idx="13"/>
          </p:nvPr>
        </p:nvSpPr>
        <p:spPr>
          <a:xfrm>
            <a:off x="950976" y="699933"/>
            <a:ext cx="10311765" cy="418375"/>
          </a:xfrm>
        </p:spPr>
        <p:txBody>
          <a:bodyPr/>
          <a:lstStyle/>
          <a:p>
            <a:r>
              <a:rPr lang="en-US" dirty="0"/>
              <a:t>The Forrester Wave: Enterprise Service Management, Q3 2018</a:t>
            </a:r>
          </a:p>
          <a:p>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solidFill>
                  <a:srgbClr val="FFFFFF">
                    <a:lumMod val="75000"/>
                  </a:srgbClr>
                </a:solidFill>
              </a:rPr>
              <a:pPr/>
              <a:t>8</a:t>
            </a:fld>
            <a:endParaRPr lang="en-US" dirty="0">
              <a:solidFill>
                <a:srgbClr val="FFFFFF">
                  <a:lumMod val="75000"/>
                </a:srgbClr>
              </a:solidFill>
            </a:endParaRPr>
          </a:p>
        </p:txBody>
      </p:sp>
      <p:sp>
        <p:nvSpPr>
          <p:cNvPr id="5" name="Content Placeholder 4"/>
          <p:cNvSpPr>
            <a:spLocks noGrp="1"/>
          </p:cNvSpPr>
          <p:nvPr>
            <p:ph idx="1"/>
          </p:nvPr>
        </p:nvSpPr>
        <p:spPr>
          <a:xfrm>
            <a:off x="946786" y="1466335"/>
            <a:ext cx="10311765" cy="4713803"/>
          </a:xfrm>
        </p:spPr>
        <p:txBody>
          <a:bodyPr>
            <a:normAutofit fontScale="77500" lnSpcReduction="20000"/>
          </a:bodyPr>
          <a:lstStyle/>
          <a:p>
            <a:pPr marL="0" indent="0">
              <a:buNone/>
            </a:pPr>
            <a:r>
              <a:rPr lang="en-US" b="1" dirty="0" smtClean="0"/>
              <a:t>Pro</a:t>
            </a:r>
          </a:p>
          <a:p>
            <a:r>
              <a:rPr lang="en-US" dirty="0" smtClean="0"/>
              <a:t>One </a:t>
            </a:r>
            <a:r>
              <a:rPr lang="en-US" dirty="0"/>
              <a:t>of the best-known names in </a:t>
            </a:r>
            <a:r>
              <a:rPr lang="en-US" dirty="0" smtClean="0"/>
              <a:t>ITSM. </a:t>
            </a:r>
          </a:p>
          <a:p>
            <a:r>
              <a:rPr lang="en-US" dirty="0" smtClean="0"/>
              <a:t>BMC </a:t>
            </a:r>
            <a:r>
              <a:rPr lang="en-US" dirty="0"/>
              <a:t>Software retains a large customer </a:t>
            </a:r>
            <a:r>
              <a:rPr lang="en-US" dirty="0" smtClean="0"/>
              <a:t>base. </a:t>
            </a:r>
            <a:r>
              <a:rPr lang="en-US" dirty="0"/>
              <a:t>Enterprises have long used its flexible Action Request platform to support a variety of service request workloads at scale, such as customer service in large banks</a:t>
            </a:r>
            <a:r>
              <a:rPr lang="en-US" dirty="0" smtClean="0"/>
              <a:t>.</a:t>
            </a:r>
          </a:p>
          <a:p>
            <a:r>
              <a:rPr lang="en-US" dirty="0" smtClean="0"/>
              <a:t>Coverage </a:t>
            </a:r>
            <a:r>
              <a:rPr lang="en-US" dirty="0"/>
              <a:t>of the ITSM core (request, incident</a:t>
            </a:r>
            <a:r>
              <a:rPr lang="en-US" dirty="0" smtClean="0"/>
              <a:t>, problem</a:t>
            </a:r>
            <a:r>
              <a:rPr lang="en-US" dirty="0"/>
              <a:t>, change, and configuration management) is among the strongest in the market. </a:t>
            </a:r>
            <a:endParaRPr lang="en-US" dirty="0" smtClean="0"/>
          </a:p>
          <a:p>
            <a:pPr marL="0" indent="0">
              <a:buNone/>
            </a:pPr>
            <a:r>
              <a:rPr lang="en-US" b="1" dirty="0" smtClean="0"/>
              <a:t>Con</a:t>
            </a:r>
          </a:p>
          <a:p>
            <a:r>
              <a:rPr lang="en-US" dirty="0" smtClean="0"/>
              <a:t>Customers </a:t>
            </a:r>
            <a:r>
              <a:rPr lang="en-US" dirty="0"/>
              <a:t>often cited difficulty in upgrading from earlier versions of Remedy as their primary </a:t>
            </a:r>
            <a:r>
              <a:rPr lang="en-US" dirty="0" smtClean="0"/>
              <a:t>reason for </a:t>
            </a:r>
            <a:r>
              <a:rPr lang="en-US" dirty="0"/>
              <a:t>moving to other solutions. </a:t>
            </a:r>
            <a:endParaRPr lang="en-US" dirty="0" smtClean="0"/>
          </a:p>
          <a:p>
            <a:r>
              <a:rPr lang="en-US" dirty="0" smtClean="0"/>
              <a:t>Uncertainty </a:t>
            </a:r>
            <a:r>
              <a:rPr lang="en-US" dirty="0"/>
              <a:t>regarding the long-term company strategy due to recent ownership changes.</a:t>
            </a:r>
          </a:p>
          <a:p>
            <a:pPr marL="0" indent="0">
              <a:buNone/>
            </a:pPr>
            <a:r>
              <a:rPr lang="en-US" b="1" dirty="0" smtClean="0"/>
              <a:t>Investment</a:t>
            </a:r>
            <a:endParaRPr lang="en-US" b="1" dirty="0"/>
          </a:p>
          <a:p>
            <a:r>
              <a:rPr lang="en-US" dirty="0" smtClean="0"/>
              <a:t>Continues </a:t>
            </a:r>
            <a:r>
              <a:rPr lang="en-US" dirty="0"/>
              <a:t>to make steady improvements in its ESM offering, with Helix </a:t>
            </a:r>
            <a:r>
              <a:rPr lang="en-US" dirty="0" smtClean="0"/>
              <a:t>Business Workflows.</a:t>
            </a:r>
          </a:p>
          <a:p>
            <a:r>
              <a:rPr lang="en-US" dirty="0" smtClean="0"/>
              <a:t>Remedy </a:t>
            </a:r>
            <a:r>
              <a:rPr lang="en-US" dirty="0"/>
              <a:t>9 </a:t>
            </a:r>
            <a:r>
              <a:rPr lang="en-US" dirty="0" smtClean="0"/>
              <a:t>features </a:t>
            </a:r>
            <a:r>
              <a:rPr lang="en-US" dirty="0"/>
              <a:t>upgrades to its low/no-code workflow designer among </a:t>
            </a:r>
            <a:r>
              <a:rPr lang="en-US" dirty="0" smtClean="0"/>
              <a:t>other ease-of-use </a:t>
            </a:r>
            <a:r>
              <a:rPr lang="en-US" dirty="0"/>
              <a:t>enhancements. </a:t>
            </a:r>
            <a:endParaRPr lang="en-US" dirty="0" smtClean="0"/>
          </a:p>
          <a:p>
            <a:endParaRPr lang="en-US" dirty="0" smtClean="0"/>
          </a:p>
          <a:p>
            <a:pPr marL="0" indent="0">
              <a:buNone/>
            </a:pPr>
            <a:r>
              <a:rPr lang="en-US" b="1" dirty="0" smtClean="0"/>
              <a:t>Note:  </a:t>
            </a:r>
            <a:r>
              <a:rPr lang="en-US" dirty="0" smtClean="0"/>
              <a:t>BMC </a:t>
            </a:r>
            <a:r>
              <a:rPr lang="en-US" dirty="0"/>
              <a:t>Software declined to participate in our research. Scores are </a:t>
            </a:r>
            <a:r>
              <a:rPr lang="en-US" dirty="0" smtClean="0"/>
              <a:t>based on </a:t>
            </a:r>
            <a:r>
              <a:rPr lang="en-US" dirty="0"/>
              <a:t>Forrester estimates and our review of publicly available product documentation.</a:t>
            </a:r>
          </a:p>
        </p:txBody>
      </p:sp>
    </p:spTree>
    <p:extLst>
      <p:ext uri="{BB962C8B-B14F-4D97-AF65-F5344CB8AC3E}">
        <p14:creationId xmlns:p14="http://schemas.microsoft.com/office/powerpoint/2010/main" val="3373139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Gartner Magic </a:t>
            </a:r>
            <a:r>
              <a:rPr lang="en-US" dirty="0"/>
              <a:t>Quadrant for IT Service Management Tools</a:t>
            </a:r>
            <a:br>
              <a:rPr lang="en-US" dirty="0"/>
            </a:b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9</a:t>
            </a:fld>
            <a:endParaRPr lang="en-US"/>
          </a:p>
        </p:txBody>
      </p:sp>
      <p:sp>
        <p:nvSpPr>
          <p:cNvPr id="4" name="Text Placeholder 3"/>
          <p:cNvSpPr>
            <a:spLocks noGrp="1"/>
          </p:cNvSpPr>
          <p:nvPr>
            <p:ph type="body" sz="quarter" idx="1"/>
          </p:nvPr>
        </p:nvSpPr>
        <p:spPr/>
        <p:txBody>
          <a:bodyPr/>
          <a:lstStyle/>
          <a:p>
            <a:r>
              <a:rPr lang="en-US" dirty="0"/>
              <a:t>Published 16 August 2018 - ID G00340718 </a:t>
            </a:r>
          </a:p>
        </p:txBody>
      </p:sp>
      <p:pic>
        <p:nvPicPr>
          <p:cNvPr id="5" name="Picture 4" descr="Magic Quadrant for IT Service Management Tool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9633" y="1505495"/>
            <a:ext cx="4748469" cy="4688745"/>
          </a:xfrm>
          <a:prstGeom prst="rect">
            <a:avLst/>
          </a:prstGeom>
          <a:noFill/>
          <a:ln>
            <a:noFill/>
          </a:ln>
        </p:spPr>
      </p:pic>
    </p:spTree>
    <p:extLst>
      <p:ext uri="{BB962C8B-B14F-4D97-AF65-F5344CB8AC3E}">
        <p14:creationId xmlns:p14="http://schemas.microsoft.com/office/powerpoint/2010/main" val="47904579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_Office Theme">
  <a:themeElements>
    <a:clrScheme name="Office Theme">
      <a:dk1>
        <a:srgbClr val="212E35"/>
      </a:dk1>
      <a:lt1>
        <a:srgbClr val="352014"/>
      </a:lt1>
      <a:dk2>
        <a:srgbClr val="A7A7A7"/>
      </a:dk2>
      <a:lt2>
        <a:srgbClr val="535353"/>
      </a:lt2>
      <a:accent1>
        <a:srgbClr val="C6179D"/>
      </a:accent1>
      <a:accent2>
        <a:srgbClr val="7425AD"/>
      </a:accent2>
      <a:accent3>
        <a:srgbClr val="231CA5"/>
      </a:accent3>
      <a:accent4>
        <a:srgbClr val="1668C1"/>
      </a:accent4>
      <a:accent5>
        <a:srgbClr val="29CEFE"/>
      </a:accent5>
      <a:accent6>
        <a:srgbClr val="2FD6C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lank.pptx" id="{D341BDEC-A7C3-4CA3-A6D4-5C2244DFE42A}" vid="{492BBA6F-2670-4132-B33F-F9C2BC3BF336}"/>
    </a:ext>
  </a:extLst>
</a:theme>
</file>

<file path=ppt/theme/theme2.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3.xml><?xml version="1.0" encoding="utf-8"?>
<a:theme xmlns:a="http://schemas.openxmlformats.org/drawingml/2006/main" name="1_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4.xml><?xml version="1.0" encoding="utf-8"?>
<a:theme xmlns:a="http://schemas.openxmlformats.org/drawingml/2006/main" name="6_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5.xml><?xml version="1.0" encoding="utf-8"?>
<a:theme xmlns:a="http://schemas.openxmlformats.org/drawingml/2006/main" name="Micro Focus Theme v5">
  <a:themeElements>
    <a:clrScheme name="mf theme colors v4">
      <a:dk1>
        <a:srgbClr val="000000"/>
      </a:dk1>
      <a:lt1>
        <a:srgbClr val="FFFFFF"/>
      </a:lt1>
      <a:dk2>
        <a:srgbClr val="ECEEEF"/>
      </a:dk2>
      <a:lt2>
        <a:srgbClr val="212E35"/>
      </a:lt2>
      <a:accent1>
        <a:srgbClr val="0079EF"/>
      </a:accent1>
      <a:accent2>
        <a:srgbClr val="231CA5"/>
      </a:accent2>
      <a:accent3>
        <a:srgbClr val="7424AD"/>
      </a:accent3>
      <a:accent4>
        <a:srgbClr val="C6179D"/>
      </a:accent4>
      <a:accent5>
        <a:srgbClr val="29CEFE"/>
      </a:accent5>
      <a:accent6>
        <a:srgbClr val="2FD6C3"/>
      </a:accent6>
      <a:hlink>
        <a:srgbClr val="284CFF"/>
      </a:hlink>
      <a:folHlink>
        <a:srgbClr val="284C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3268</Words>
  <Application>Microsoft Office PowerPoint</Application>
  <PresentationFormat>Widescreen</PresentationFormat>
  <Paragraphs>474</Paragraphs>
  <Slides>25</Slides>
  <Notes>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25</vt:i4>
      </vt:variant>
    </vt:vector>
  </HeadingPairs>
  <TitlesOfParts>
    <vt:vector size="39" baseType="lpstr">
      <vt:lpstr>Arial</vt:lpstr>
      <vt:lpstr>Arial (Headings)</vt:lpstr>
      <vt:lpstr>Calibri</vt:lpstr>
      <vt:lpstr>Calibri Light</vt:lpstr>
      <vt:lpstr>Gotham SSm A</vt:lpstr>
      <vt:lpstr>Helvetica</vt:lpstr>
      <vt:lpstr>HP Simplified</vt:lpstr>
      <vt:lpstr>MetricHPE</vt:lpstr>
      <vt:lpstr>Wingdings</vt:lpstr>
      <vt:lpstr>1_Office Theme</vt:lpstr>
      <vt:lpstr>MICROFOCUS THEME v5</vt:lpstr>
      <vt:lpstr>1_MICROFOCUS THEME v5</vt:lpstr>
      <vt:lpstr>6_Micro Focus Theme v5</vt:lpstr>
      <vt:lpstr>Micro Focus Theme v5</vt:lpstr>
      <vt:lpstr>Service Management Automation (SMA) Suite Technical Presentation Training, Level 320 Module 3: Competition</vt:lpstr>
      <vt:lpstr>Understand competitors and how to win</vt:lpstr>
      <vt:lpstr>SMA Competition</vt:lpstr>
      <vt:lpstr>The Forrester Wave™: Enterprise Service Management, Q3 2018</vt:lpstr>
      <vt:lpstr>Micro Focus SMAX 2018.05 Assessment from Forrester </vt:lpstr>
      <vt:lpstr>ServiceNow Kingston Assessment from Forrester</vt:lpstr>
      <vt:lpstr>Cherwell 9.3.2 Assessment from Forrester</vt:lpstr>
      <vt:lpstr>BMC Remedy 9.1, 18.05 Assessment from Forrester</vt:lpstr>
      <vt:lpstr>Gartner Magic Quadrant for IT Service Management Tools </vt:lpstr>
      <vt:lpstr>Micro Focus Assessment from Gartner</vt:lpstr>
      <vt:lpstr>ServiceNow Assessment from Gartner</vt:lpstr>
      <vt:lpstr>PowerPoint Presentation</vt:lpstr>
      <vt:lpstr>PowerPoint Presentation</vt:lpstr>
      <vt:lpstr>Gartner Critical Capabilities Ranking </vt:lpstr>
      <vt:lpstr>Gartner Critical Capabilities for ITSM Tools (August 2018)</vt:lpstr>
      <vt:lpstr>SMAX Key Differentiators</vt:lpstr>
      <vt:lpstr>Digital Experience</vt:lpstr>
      <vt:lpstr>Entirely Codeless Configuration</vt:lpstr>
      <vt:lpstr>Deployment Flexibility</vt:lpstr>
      <vt:lpstr>ITOM Platform</vt:lpstr>
      <vt:lpstr>Traps to set for our competitors</vt:lpstr>
      <vt:lpstr>The Micro Focus CMS Advantage</vt:lpstr>
      <vt:lpstr>CMS Traps to set for ServiceNow ServiceWatch</vt:lpstr>
      <vt:lpstr>Traps our competitors will set for Micro Focus</vt:lpstr>
      <vt:lpstr>Strategies to Win</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competitors and how to win</dc:title>
  <dc:creator>Hibbard, Carol A (HPE Software Worldwide Technical Enablement Group)</dc:creator>
  <cp:lastModifiedBy>Hibbard, Carol A (Worldwide Technical Enablement Group)</cp:lastModifiedBy>
  <cp:revision>65</cp:revision>
  <dcterms:created xsi:type="dcterms:W3CDTF">2017-11-17T14:54:49Z</dcterms:created>
  <dcterms:modified xsi:type="dcterms:W3CDTF">2018-10-05T20:47:15Z</dcterms:modified>
</cp:coreProperties>
</file>